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49"/>
  </p:handoutMasterIdLst>
  <p:sldIdLst>
    <p:sldId id="506" r:id="rId3"/>
    <p:sldId id="507" r:id="rId4"/>
    <p:sldId id="508" r:id="rId5"/>
    <p:sldId id="509" r:id="rId6"/>
    <p:sldId id="510" r:id="rId7"/>
    <p:sldId id="511" r:id="rId8"/>
    <p:sldId id="512" r:id="rId9"/>
    <p:sldId id="513" r:id="rId10"/>
    <p:sldId id="514" r:id="rId11"/>
    <p:sldId id="515" r:id="rId12"/>
    <p:sldId id="516" r:id="rId13"/>
    <p:sldId id="517" r:id="rId14"/>
    <p:sldId id="518" r:id="rId15"/>
    <p:sldId id="519" r:id="rId16"/>
    <p:sldId id="520" r:id="rId17"/>
    <p:sldId id="521" r:id="rId18"/>
    <p:sldId id="522" r:id="rId19"/>
    <p:sldId id="523" r:id="rId20"/>
    <p:sldId id="524" r:id="rId21"/>
    <p:sldId id="525" r:id="rId23"/>
    <p:sldId id="526" r:id="rId24"/>
    <p:sldId id="527" r:id="rId25"/>
    <p:sldId id="528" r:id="rId26"/>
    <p:sldId id="529" r:id="rId27"/>
    <p:sldId id="530" r:id="rId28"/>
    <p:sldId id="531" r:id="rId29"/>
    <p:sldId id="532" r:id="rId30"/>
    <p:sldId id="533" r:id="rId31"/>
    <p:sldId id="534" r:id="rId32"/>
    <p:sldId id="535" r:id="rId33"/>
    <p:sldId id="536" r:id="rId34"/>
    <p:sldId id="537" r:id="rId35"/>
    <p:sldId id="538" r:id="rId36"/>
    <p:sldId id="539" r:id="rId37"/>
    <p:sldId id="540" r:id="rId38"/>
    <p:sldId id="541" r:id="rId39"/>
    <p:sldId id="542" r:id="rId40"/>
    <p:sldId id="543" r:id="rId41"/>
    <p:sldId id="544" r:id="rId42"/>
    <p:sldId id="545" r:id="rId43"/>
    <p:sldId id="546" r:id="rId44"/>
    <p:sldId id="547" r:id="rId45"/>
    <p:sldId id="548" r:id="rId46"/>
    <p:sldId id="549" r:id="rId47"/>
    <p:sldId id="550"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0979E"/>
    <a:srgbClr val="8AB3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6" autoAdjust="0"/>
    <p:restoredTop sz="94660"/>
  </p:normalViewPr>
  <p:slideViewPr>
    <p:cSldViewPr snapToGrid="0">
      <p:cViewPr varScale="1">
        <p:scale>
          <a:sx n="105" d="100"/>
          <a:sy n="105" d="100"/>
        </p:scale>
        <p:origin x="750" y="114"/>
      </p:cViewPr>
      <p:guideLst>
        <p:guide orient="horz" pos="2352"/>
        <p:guide pos="3755"/>
      </p:guideLst>
    </p:cSldViewPr>
  </p:slideViewPr>
  <p:notesTextViewPr>
    <p:cViewPr>
      <p:scale>
        <a:sx n="1" d="1"/>
        <a:sy n="1" d="1"/>
      </p:scale>
      <p:origin x="0" y="0"/>
    </p:cViewPr>
  </p:notesTextViewPr>
  <p:sorterViewPr>
    <p:cViewPr>
      <p:scale>
        <a:sx n="125" d="100"/>
        <a:sy n="125" d="100"/>
      </p:scale>
      <p:origin x="0" y="-1872"/>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handoutMaster" Target="handoutMasters/handoutMaster1.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838200" y="6356350"/>
            <a:ext cx="2743200" cy="365125"/>
          </a:xfrm>
          <a:prstGeom prst="rect">
            <a:avLst/>
          </a:prstGeom>
        </p:spPr>
        <p:txBody>
          <a:bodyPr/>
          <a:lstStyle/>
          <a:p>
            <a:fld id="{4B5F41F6-3538-4AE6-AF52-55ED7A3DD535}"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79605296-3ABF-435C-8036-E71F96C96A0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4B5F41F6-3538-4AE6-AF52-55ED7A3DD535}"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79605296-3ABF-435C-8036-E71F96C96A0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tags" Target="../tags/tag4.xml"/><Relationship Id="rId2" Type="http://schemas.openxmlformats.org/officeDocument/2006/relationships/image" Target="../media/image12.png"/><Relationship Id="rId1" Type="http://schemas.openxmlformats.org/officeDocument/2006/relationships/tags" Target="../tags/tag3.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tags" Target="../tags/tag7.xml"/><Relationship Id="rId4" Type="http://schemas.openxmlformats.org/officeDocument/2006/relationships/image" Target="../media/image20.png"/><Relationship Id="rId3" Type="http://schemas.openxmlformats.org/officeDocument/2006/relationships/tags" Target="../tags/tag6.xml"/><Relationship Id="rId2" Type="http://schemas.openxmlformats.org/officeDocument/2006/relationships/image" Target="../media/image19.png"/><Relationship Id="rId1" Type="http://schemas.openxmlformats.org/officeDocument/2006/relationships/tags" Target="../tags/tag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jpeg"/></Relationships>
</file>

<file path=ppt/slides/_rels/slide3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jpe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jpe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5.png"/><Relationship Id="rId1" Type="http://schemas.openxmlformats.org/officeDocument/2006/relationships/tags" Target="../tags/tag8.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jpeg"/><Relationship Id="rId1" Type="http://schemas.openxmlformats.org/officeDocument/2006/relationships/tags" Target="../tags/tag9.xml"/></Relationships>
</file>

<file path=ppt/slides/_rels/slide4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tags" Target="../tags/tag10.xml"/></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tags" Target="../tags/tag11.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png"/><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rotWithShape="1">
          <a:blip r:embed="rId1">
            <a:extLst>
              <a:ext uri="{28A0092B-C50C-407E-A947-70E740481C1C}">
                <a14:useLocalDpi xmlns:a14="http://schemas.microsoft.com/office/drawing/2010/main" val="0"/>
              </a:ext>
            </a:extLst>
          </a:blip>
          <a:srcRect t="8607" b="8607"/>
          <a:stretch>
            <a:fillRect/>
          </a:stretch>
        </p:blipFill>
        <p:spPr>
          <a:xfrm>
            <a:off x="-1" y="0"/>
            <a:ext cx="12192000" cy="6858000"/>
          </a:xfrm>
          <a:prstGeom prst="rect">
            <a:avLst/>
          </a:prstGeom>
        </p:spPr>
      </p:pic>
      <p:sp>
        <p:nvSpPr>
          <p:cNvPr id="9" name="文本框 8"/>
          <p:cNvSpPr txBox="1"/>
          <p:nvPr/>
        </p:nvSpPr>
        <p:spPr>
          <a:xfrm>
            <a:off x="8664575" y="3626485"/>
            <a:ext cx="2503170" cy="534035"/>
          </a:xfrm>
          <a:prstGeom prst="rect">
            <a:avLst/>
          </a:prstGeom>
          <a:noFill/>
        </p:spPr>
        <p:txBody>
          <a:bodyPr wrap="square" rtlCol="0">
            <a:spAutoFit/>
          </a:bodyPr>
          <a:lstStyle/>
          <a:p>
            <a:pPr algn="ctr">
              <a:lnSpc>
                <a:spcPct val="120000"/>
              </a:lnSpc>
              <a:spcAft>
                <a:spcPts val="1000"/>
              </a:spcAft>
            </a:pPr>
            <a:r>
              <a:rPr lang="zh-CN" altLang="en-US" sz="2400">
                <a:solidFill>
                  <a:schemeClr val="bg1"/>
                </a:solidFill>
                <a:latin typeface="Arial" panose="020B0604020202020204" pitchFamily="34" charset="0"/>
                <a:ea typeface="汉仪旗黑-55简" panose="00020600040101010101" charset="-122"/>
              </a:rPr>
              <a:t>分享人：王志高</a:t>
            </a:r>
            <a:endParaRPr lang="zh-CN" altLang="en-US" sz="2400">
              <a:solidFill>
                <a:schemeClr val="bg1"/>
              </a:solidFill>
              <a:latin typeface="Arial" panose="020B0604020202020204" pitchFamily="34" charset="0"/>
              <a:ea typeface="汉仪旗黑-55简" panose="00020600040101010101" charset="-122"/>
            </a:endParaRPr>
          </a:p>
        </p:txBody>
      </p:sp>
      <p:grpSp>
        <p:nvGrpSpPr>
          <p:cNvPr id="11" name="组合 10"/>
          <p:cNvGrpSpPr/>
          <p:nvPr/>
        </p:nvGrpSpPr>
        <p:grpSpPr>
          <a:xfrm>
            <a:off x="596685" y="6294281"/>
            <a:ext cx="569595" cy="95131"/>
            <a:chOff x="9415780" y="3076322"/>
            <a:chExt cx="661034" cy="110403"/>
          </a:xfrm>
        </p:grpSpPr>
        <p:sp>
          <p:nvSpPr>
            <p:cNvPr id="12" name="椭圆 11"/>
            <p:cNvSpPr/>
            <p:nvPr/>
          </p:nvSpPr>
          <p:spPr>
            <a:xfrm rot="16200000">
              <a:off x="9415780" y="3076322"/>
              <a:ext cx="110403" cy="110403"/>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9691096" y="3076322"/>
              <a:ext cx="110403" cy="11040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9966411" y="3076322"/>
              <a:ext cx="110403" cy="11040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L 形 3"/>
          <p:cNvSpPr/>
          <p:nvPr/>
        </p:nvSpPr>
        <p:spPr>
          <a:xfrm rot="5400000">
            <a:off x="596685" y="507296"/>
            <a:ext cx="252331" cy="252331"/>
          </a:xfrm>
          <a:prstGeom prst="corner">
            <a:avLst>
              <a:gd name="adj1" fmla="val 5933"/>
              <a:gd name="adj2" fmla="val 5521"/>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 形 18"/>
          <p:cNvSpPr/>
          <p:nvPr/>
        </p:nvSpPr>
        <p:spPr>
          <a:xfrm rot="16200000">
            <a:off x="11519022" y="6137081"/>
            <a:ext cx="252331" cy="252331"/>
          </a:xfrm>
          <a:prstGeom prst="corner">
            <a:avLst>
              <a:gd name="adj1" fmla="val 5933"/>
              <a:gd name="adj2" fmla="val 55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2952753" y="2061526"/>
            <a:ext cx="6286500" cy="1322070"/>
          </a:xfrm>
          <a:prstGeom prst="rect">
            <a:avLst/>
          </a:prstGeom>
          <a:noFill/>
        </p:spPr>
        <p:txBody>
          <a:bodyPr wrap="none" rtlCol="0">
            <a:spAutoFit/>
          </a:bodyPr>
          <a:lstStyle/>
          <a:p>
            <a:pPr algn="ctr"/>
            <a:r>
              <a:rPr lang="zh-CN" altLang="en-US" sz="8000" b="1" dirty="0">
                <a:solidFill>
                  <a:schemeClr val="bg1"/>
                </a:solidFill>
                <a:latin typeface="Arial" panose="020B0604020202020204" pitchFamily="34" charset="0"/>
                <a:ea typeface="汉仪旗黑-55简" panose="00020600040101010101" charset="-122"/>
              </a:rPr>
              <a:t>性能测试分享</a:t>
            </a:r>
            <a:endParaRPr lang="zh-CN" altLang="en-US" sz="8000" b="1" dirty="0">
              <a:solidFill>
                <a:schemeClr val="bg1"/>
              </a:solidFill>
              <a:latin typeface="Arial" panose="020B0604020202020204" pitchFamily="34" charset="0"/>
              <a:ea typeface="汉仪旗黑-55简" panose="00020600040101010101" charset="-122"/>
            </a:endParaRPr>
          </a:p>
        </p:txBody>
      </p:sp>
      <p:grpSp>
        <p:nvGrpSpPr>
          <p:cNvPr id="18" name="组合 17"/>
          <p:cNvGrpSpPr/>
          <p:nvPr/>
        </p:nvGrpSpPr>
        <p:grpSpPr>
          <a:xfrm>
            <a:off x="11377613" y="529803"/>
            <a:ext cx="356767" cy="150450"/>
            <a:chOff x="11412181" y="504403"/>
            <a:chExt cx="322199" cy="150450"/>
          </a:xfrm>
        </p:grpSpPr>
        <p:cxnSp>
          <p:nvCxnSpPr>
            <p:cNvPr id="20" name="直接连接符 19"/>
            <p:cNvCxnSpPr/>
            <p:nvPr/>
          </p:nvCxnSpPr>
          <p:spPr>
            <a:xfrm>
              <a:off x="11412181" y="504403"/>
              <a:ext cx="322199"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11573280" y="654853"/>
              <a:ext cx="1611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p:cNvCxnSpPr/>
          <p:nvPr/>
        </p:nvCxnSpPr>
        <p:spPr>
          <a:xfrm flipV="1">
            <a:off x="2363585" y="0"/>
            <a:ext cx="0" cy="8191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363585" y="6048375"/>
            <a:ext cx="0" cy="819150"/>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10"/>
          <p:cNvSpPr txBox="1"/>
          <p:nvPr/>
        </p:nvSpPr>
        <p:spPr>
          <a:xfrm>
            <a:off x="461645" y="2822575"/>
            <a:ext cx="5496560" cy="2816225"/>
          </a:xfrm>
          <a:prstGeom prst="rect">
            <a:avLst/>
          </a:prstGeom>
          <a:noFill/>
        </p:spPr>
        <p:txBody>
          <a:bodyPr wrap="square" lIns="0" tIns="0" rIns="0" bIns="0" rtlCol="0">
            <a:spAutoFit/>
          </a:bodyPr>
          <a:lstStyle/>
          <a:p>
            <a:pPr lvl="0" algn="l">
              <a:lnSpc>
                <a:spcPct val="150000"/>
              </a:lnSpc>
              <a:spcAft>
                <a:spcPts val="600"/>
              </a:spcAft>
              <a:defRPr/>
            </a:pPr>
            <a:r>
              <a:rPr lang="zh-CN" altLang="en-US" sz="1400" spc="40" dirty="0">
                <a:latin typeface="Arial" panose="020B0604020202020204" pitchFamily="34" charset="0"/>
                <a:ea typeface="汉仪旗黑-55简" panose="00020600040101010101" charset="-122"/>
                <a:cs typeface="微软雅黑" panose="020B0503020204020204" pitchFamily="34" charset="-122"/>
              </a:rPr>
              <a:t>性能测试的目的主要体现在三个方面：</a:t>
            </a:r>
            <a:endParaRPr lang="zh-CN" altLang="en-US" sz="1400" spc="40" dirty="0">
              <a:latin typeface="Arial" panose="020B0604020202020204" pitchFamily="34" charset="0"/>
              <a:ea typeface="汉仪旗黑-55简" panose="00020600040101010101" charset="-122"/>
              <a:cs typeface="微软雅黑" panose="020B0503020204020204" pitchFamily="34" charset="-122"/>
            </a:endParaRPr>
          </a:p>
          <a:p>
            <a:pPr lvl="0" algn="l">
              <a:lnSpc>
                <a:spcPct val="150000"/>
              </a:lnSpc>
              <a:spcAft>
                <a:spcPts val="600"/>
              </a:spcAft>
              <a:defRPr/>
            </a:pPr>
            <a:r>
              <a:rPr lang="en-US" altLang="zh-CN" sz="1400" spc="40" dirty="0">
                <a:latin typeface="Arial" panose="020B0604020202020204" pitchFamily="34" charset="0"/>
                <a:ea typeface="汉仪旗黑-55简" panose="00020600040101010101" charset="-122"/>
                <a:cs typeface="微软雅黑" panose="020B0503020204020204" pitchFamily="34" charset="-122"/>
              </a:rPr>
              <a:t>1</a:t>
            </a:r>
            <a:r>
              <a:rPr lang="zh-CN" altLang="en-US" sz="1400" spc="40" dirty="0">
                <a:latin typeface="Arial" panose="020B0604020202020204" pitchFamily="34" charset="0"/>
                <a:ea typeface="汉仪旗黑-55简" panose="00020600040101010101" charset="-122"/>
                <a:cs typeface="微软雅黑" panose="020B0503020204020204" pitchFamily="34" charset="-122"/>
              </a:rPr>
              <a:t>、以</a:t>
            </a:r>
            <a:r>
              <a:rPr lang="zh-CN" altLang="en-US" sz="1400" b="1" spc="40" dirty="0">
                <a:solidFill>
                  <a:srgbClr val="FF0000"/>
                </a:solidFill>
                <a:latin typeface="Arial" panose="020B0604020202020204" pitchFamily="34" charset="0"/>
                <a:ea typeface="汉仪旗黑-55简" panose="00020600040101010101" charset="-122"/>
                <a:cs typeface="微软雅黑" panose="020B0503020204020204" pitchFamily="34" charset="-122"/>
              </a:rPr>
              <a:t>真实的业务</a:t>
            </a:r>
            <a:r>
              <a:rPr lang="zh-CN" altLang="en-US" sz="1400" spc="40" dirty="0">
                <a:latin typeface="Arial" panose="020B0604020202020204" pitchFamily="34" charset="0"/>
                <a:ea typeface="汉仪旗黑-55简" panose="00020600040101010101" charset="-122"/>
                <a:cs typeface="微软雅黑" panose="020B0503020204020204" pitchFamily="34" charset="-122"/>
              </a:rPr>
              <a:t>为依据，选择有</a:t>
            </a:r>
            <a:r>
              <a:rPr lang="zh-CN" altLang="en-US" sz="1400" b="1" spc="40" dirty="0">
                <a:solidFill>
                  <a:srgbClr val="FF0000"/>
                </a:solidFill>
                <a:latin typeface="Arial" panose="020B0604020202020204" pitchFamily="34" charset="0"/>
                <a:ea typeface="汉仪旗黑-55简" panose="00020600040101010101" charset="-122"/>
                <a:cs typeface="微软雅黑" panose="020B0503020204020204" pitchFamily="34" charset="-122"/>
              </a:rPr>
              <a:t>代表性</a:t>
            </a:r>
            <a:r>
              <a:rPr lang="zh-CN" altLang="en-US" sz="1400" spc="40" dirty="0">
                <a:latin typeface="Arial" panose="020B0604020202020204" pitchFamily="34" charset="0"/>
                <a:ea typeface="汉仪旗黑-55简" panose="00020600040101010101" charset="-122"/>
                <a:cs typeface="微软雅黑" panose="020B0503020204020204" pitchFamily="34" charset="-122"/>
              </a:rPr>
              <a:t>的、</a:t>
            </a:r>
            <a:r>
              <a:rPr lang="zh-CN" altLang="en-US" sz="1400" b="1" spc="40" dirty="0">
                <a:solidFill>
                  <a:srgbClr val="FF0000"/>
                </a:solidFill>
                <a:latin typeface="Arial" panose="020B0604020202020204" pitchFamily="34" charset="0"/>
                <a:ea typeface="汉仪旗黑-55简" panose="00020600040101010101" charset="-122"/>
                <a:cs typeface="微软雅黑" panose="020B0503020204020204" pitchFamily="34" charset="-122"/>
              </a:rPr>
              <a:t>关键的业务</a:t>
            </a:r>
            <a:r>
              <a:rPr lang="zh-CN" altLang="en-US" sz="1400" spc="40" dirty="0">
                <a:latin typeface="Arial" panose="020B0604020202020204" pitchFamily="34" charset="0"/>
                <a:ea typeface="汉仪旗黑-55简" panose="00020600040101010101" charset="-122"/>
                <a:cs typeface="微软雅黑" panose="020B0503020204020204" pitchFamily="34" charset="-122"/>
              </a:rPr>
              <a:t>操作设计测试案例，以评价系统的当前性能；</a:t>
            </a:r>
            <a:endParaRPr lang="zh-CN" altLang="en-US" sz="1400" spc="40" dirty="0">
              <a:latin typeface="Arial" panose="020B0604020202020204" pitchFamily="34" charset="0"/>
              <a:ea typeface="汉仪旗黑-55简" panose="00020600040101010101" charset="-122"/>
              <a:cs typeface="微软雅黑" panose="020B0503020204020204" pitchFamily="34" charset="-122"/>
            </a:endParaRPr>
          </a:p>
          <a:p>
            <a:pPr lvl="0" algn="l">
              <a:lnSpc>
                <a:spcPct val="150000"/>
              </a:lnSpc>
              <a:spcAft>
                <a:spcPts val="600"/>
              </a:spcAft>
              <a:defRPr/>
            </a:pPr>
            <a:r>
              <a:rPr lang="en-US" altLang="zh-CN" sz="1400" spc="40" dirty="0">
                <a:latin typeface="Arial" panose="020B0604020202020204" pitchFamily="34" charset="0"/>
                <a:ea typeface="汉仪旗黑-55简" panose="00020600040101010101" charset="-122"/>
                <a:cs typeface="微软雅黑" panose="020B0503020204020204" pitchFamily="34" charset="-122"/>
              </a:rPr>
              <a:t>2</a:t>
            </a:r>
            <a:r>
              <a:rPr lang="zh-CN" altLang="en-US" sz="1400" spc="40" dirty="0">
                <a:latin typeface="Arial" panose="020B0604020202020204" pitchFamily="34" charset="0"/>
                <a:ea typeface="汉仪旗黑-55简" panose="00020600040101010101" charset="-122"/>
                <a:cs typeface="微软雅黑" panose="020B0503020204020204" pitchFamily="34" charset="-122"/>
              </a:rPr>
              <a:t>、当扩展应用程序的功能或者新的应用程序将要被部署时，负载测试会</a:t>
            </a:r>
            <a:r>
              <a:rPr lang="zh-CN" altLang="en-US" sz="1400" b="1" spc="40" dirty="0">
                <a:solidFill>
                  <a:srgbClr val="FF0000"/>
                </a:solidFill>
                <a:latin typeface="Arial" panose="020B0604020202020204" pitchFamily="34" charset="0"/>
                <a:ea typeface="汉仪旗黑-55简" panose="00020600040101010101" charset="-122"/>
                <a:cs typeface="微软雅黑" panose="020B0503020204020204" pitchFamily="34" charset="-122"/>
              </a:rPr>
              <a:t>帮助确定系统是否还能够处理期望的用户负载</a:t>
            </a:r>
            <a:r>
              <a:rPr lang="zh-CN" altLang="en-US" sz="1400" spc="40" dirty="0">
                <a:latin typeface="Arial" panose="020B0604020202020204" pitchFamily="34" charset="0"/>
                <a:ea typeface="汉仪旗黑-55简" panose="00020600040101010101" charset="-122"/>
                <a:cs typeface="微软雅黑" panose="020B0503020204020204" pitchFamily="34" charset="-122"/>
              </a:rPr>
              <a:t>，以预测系统的未来性能；</a:t>
            </a:r>
            <a:endParaRPr lang="zh-CN" altLang="en-US" sz="1400" spc="40" dirty="0">
              <a:latin typeface="Arial" panose="020B0604020202020204" pitchFamily="34" charset="0"/>
              <a:ea typeface="汉仪旗黑-55简" panose="00020600040101010101" charset="-122"/>
              <a:cs typeface="微软雅黑" panose="020B0503020204020204" pitchFamily="34" charset="-122"/>
            </a:endParaRPr>
          </a:p>
          <a:p>
            <a:pPr lvl="0" algn="l">
              <a:lnSpc>
                <a:spcPct val="150000"/>
              </a:lnSpc>
              <a:spcAft>
                <a:spcPts val="600"/>
              </a:spcAft>
              <a:defRPr/>
            </a:pPr>
            <a:r>
              <a:rPr lang="en-US" altLang="zh-CN" sz="1400" spc="40" dirty="0">
                <a:latin typeface="Arial" panose="020B0604020202020204" pitchFamily="34" charset="0"/>
                <a:ea typeface="汉仪旗黑-55简" panose="00020600040101010101" charset="-122"/>
                <a:cs typeface="微软雅黑" panose="020B0503020204020204" pitchFamily="34" charset="-122"/>
              </a:rPr>
              <a:t>3</a:t>
            </a:r>
            <a:r>
              <a:rPr lang="zh-CN" altLang="en-US" sz="1400" spc="40" dirty="0">
                <a:latin typeface="Arial" panose="020B0604020202020204" pitchFamily="34" charset="0"/>
                <a:ea typeface="汉仪旗黑-55简" panose="00020600040101010101" charset="-122"/>
                <a:cs typeface="微软雅黑" panose="020B0503020204020204" pitchFamily="34" charset="-122"/>
              </a:rPr>
              <a:t>、通过模拟成百上千个用户，</a:t>
            </a:r>
            <a:r>
              <a:rPr lang="zh-CN" altLang="en-US" sz="1400" b="1" spc="40" dirty="0">
                <a:solidFill>
                  <a:srgbClr val="FF0000"/>
                </a:solidFill>
                <a:latin typeface="Arial" panose="020B0604020202020204" pitchFamily="34" charset="0"/>
                <a:ea typeface="汉仪旗黑-55简" panose="00020600040101010101" charset="-122"/>
                <a:cs typeface="微软雅黑" panose="020B0503020204020204" pitchFamily="34" charset="-122"/>
              </a:rPr>
              <a:t>重复执行和运行测试</a:t>
            </a:r>
            <a:r>
              <a:rPr lang="zh-CN" altLang="en-US" sz="1400" spc="40" dirty="0">
                <a:latin typeface="Arial" panose="020B0604020202020204" pitchFamily="34" charset="0"/>
                <a:ea typeface="汉仪旗黑-55简" panose="00020600040101010101" charset="-122"/>
                <a:cs typeface="微软雅黑" panose="020B0503020204020204" pitchFamily="34" charset="-122"/>
              </a:rPr>
              <a:t>，可以</a:t>
            </a:r>
            <a:r>
              <a:rPr lang="zh-CN" altLang="en-US" sz="1400" b="1" spc="40" dirty="0">
                <a:solidFill>
                  <a:srgbClr val="FF0000"/>
                </a:solidFill>
                <a:latin typeface="Arial" panose="020B0604020202020204" pitchFamily="34" charset="0"/>
                <a:ea typeface="汉仪旗黑-55简" panose="00020600040101010101" charset="-122"/>
                <a:cs typeface="微软雅黑" panose="020B0503020204020204" pitchFamily="34" charset="-122"/>
              </a:rPr>
              <a:t>确认性能瓶颈并优化和调整应用</a:t>
            </a:r>
            <a:r>
              <a:rPr lang="zh-CN" altLang="en-US" sz="1400" spc="40" dirty="0">
                <a:latin typeface="Arial" panose="020B0604020202020204" pitchFamily="34" charset="0"/>
                <a:ea typeface="汉仪旗黑-55简" panose="00020600040101010101" charset="-122"/>
                <a:cs typeface="微软雅黑" panose="020B0503020204020204" pitchFamily="34" charset="-122"/>
              </a:rPr>
              <a:t>，目的在于寻找到瓶颈问题。 </a:t>
            </a:r>
            <a:endParaRPr lang="zh-CN" altLang="en-US" sz="1400" spc="40" dirty="0">
              <a:latin typeface="Arial" panose="020B0604020202020204" pitchFamily="34" charset="0"/>
              <a:ea typeface="汉仪旗黑-55简" panose="00020600040101010101" charset="-122"/>
              <a:cs typeface="微软雅黑" panose="020B0503020204020204" pitchFamily="34" charset="-122"/>
            </a:endParaRPr>
          </a:p>
        </p:txBody>
      </p:sp>
      <p:cxnSp>
        <p:nvCxnSpPr>
          <p:cNvPr id="27" name="直接连接符 26"/>
          <p:cNvCxnSpPr/>
          <p:nvPr/>
        </p:nvCxnSpPr>
        <p:spPr>
          <a:xfrm>
            <a:off x="2954414" y="2657216"/>
            <a:ext cx="328373" cy="0"/>
          </a:xfrm>
          <a:prstGeom prst="line">
            <a:avLst/>
          </a:prstGeom>
          <a:ln w="57150"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1206235" y="1062910"/>
            <a:ext cx="3825378" cy="530860"/>
          </a:xfrm>
          <a:prstGeom prst="rect">
            <a:avLst/>
          </a:prstGeom>
          <a:noFill/>
        </p:spPr>
        <p:txBody>
          <a:bodyPr wrap="square" rtlCol="0">
            <a:spAutoFit/>
          </a:bodyPr>
          <a:lstStyle/>
          <a:p>
            <a:pPr algn="ctr">
              <a:lnSpc>
                <a:spcPct val="110000"/>
              </a:lnSpc>
            </a:pPr>
            <a:r>
              <a:rPr lang="zh-CN" altLang="en-US" sz="2600" dirty="0">
                <a:latin typeface="Arial" panose="020B0604020202020204" pitchFamily="34" charset="0"/>
                <a:ea typeface="汉仪旗黑-55简" panose="00020600040101010101" charset="-122"/>
              </a:rPr>
              <a:t>为什么要做性能测试？</a:t>
            </a:r>
            <a:endParaRPr lang="zh-CN" altLang="en-US" sz="2600" dirty="0">
              <a:latin typeface="Arial" panose="020B0604020202020204" pitchFamily="34" charset="0"/>
              <a:ea typeface="汉仪旗黑-55简" panose="00020600040101010101" charset="-122"/>
            </a:endParaRPr>
          </a:p>
        </p:txBody>
      </p:sp>
      <p:sp>
        <p:nvSpPr>
          <p:cNvPr id="12" name="文本框 11"/>
          <p:cNvSpPr txBox="1"/>
          <p:nvPr/>
        </p:nvSpPr>
        <p:spPr>
          <a:xfrm>
            <a:off x="1206235" y="1875340"/>
            <a:ext cx="3825378" cy="666115"/>
          </a:xfrm>
          <a:prstGeom prst="rect">
            <a:avLst/>
          </a:prstGeom>
          <a:noFill/>
        </p:spPr>
        <p:txBody>
          <a:bodyPr wrap="square" rtlCol="0">
            <a:spAutoFit/>
          </a:bodyPr>
          <a:lstStyle/>
          <a:p>
            <a:pPr algn="ctr">
              <a:lnSpc>
                <a:spcPct val="110000"/>
              </a:lnSpc>
            </a:pPr>
            <a:r>
              <a:rPr lang="zh-CN" altLang="en-US" sz="3400" b="1" dirty="0">
                <a:latin typeface="Arial" panose="020B0604020202020204" pitchFamily="34" charset="0"/>
                <a:ea typeface="汉仪旗黑-55简" panose="00020600040101010101" charset="-122"/>
              </a:rPr>
              <a:t>性能测试目的</a:t>
            </a:r>
            <a:endParaRPr lang="zh-CN" altLang="en-US" sz="3400" b="1" dirty="0">
              <a:latin typeface="Arial" panose="020B0604020202020204" pitchFamily="34" charset="0"/>
              <a:ea typeface="汉仪旗黑-55简" panose="00020600040101010101" charset="-122"/>
            </a:endParaRPr>
          </a:p>
        </p:txBody>
      </p:sp>
      <p:sp>
        <p:nvSpPr>
          <p:cNvPr id="3" name="矩形 2"/>
          <p:cNvSpPr/>
          <p:nvPr/>
        </p:nvSpPr>
        <p:spPr>
          <a:xfrm>
            <a:off x="7002145" y="591185"/>
            <a:ext cx="5189855" cy="5353050"/>
          </a:xfrm>
          <a:prstGeom prst="rect">
            <a:avLst/>
          </a:prstGeom>
          <a:blipFill>
            <a:blip r:embed="rId1"/>
            <a:srcRect/>
            <a:stretch>
              <a:fillRect t="-45" b="-4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27700" y="1412081"/>
            <a:ext cx="4125595" cy="5445919"/>
          </a:xfrm>
          <a:prstGeom prst="rect">
            <a:avLst/>
          </a:prstGeom>
          <a:solidFill>
            <a:schemeClr val="bg1"/>
          </a:solidFill>
          <a:ln>
            <a:noFill/>
          </a:ln>
          <a:effectLst>
            <a:outerShdw blurRad="254000" dist="38100" dir="270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14985" y="992505"/>
            <a:ext cx="4683125" cy="5334000"/>
          </a:xfrm>
          <a:prstGeom prst="rect">
            <a:avLst/>
          </a:prstGeom>
          <a:gradFill flip="none" rotWithShape="1">
            <a:gsLst>
              <a:gs pos="0">
                <a:schemeClr val="accent1"/>
              </a:gs>
              <a:gs pos="75000">
                <a:schemeClr val="accent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841056" y="539115"/>
            <a:ext cx="1765300" cy="1765300"/>
          </a:xfrm>
          <a:prstGeom prst="rect">
            <a:avLst/>
          </a:prstGeom>
          <a:blipFill>
            <a:blip r:embed="rId1"/>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841056" y="2374265"/>
            <a:ext cx="1765300" cy="1765300"/>
          </a:xfrm>
          <a:prstGeom prst="rect">
            <a:avLst/>
          </a:prstGeom>
          <a:blipFill>
            <a:blip r:embed="rId2"/>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4841056" y="4209415"/>
            <a:ext cx="1765300" cy="1765300"/>
          </a:xfrm>
          <a:prstGeom prst="rect">
            <a:avLst/>
          </a:prstGeom>
          <a:blipFill>
            <a:blip r:embed="rId3"/>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6" name="组合 65"/>
          <p:cNvGrpSpPr/>
          <p:nvPr/>
        </p:nvGrpSpPr>
        <p:grpSpPr>
          <a:xfrm>
            <a:off x="911225" y="1680845"/>
            <a:ext cx="3618230" cy="1444625"/>
            <a:chOff x="1534628" y="2013859"/>
            <a:chExt cx="2682240" cy="1091981"/>
          </a:xfrm>
        </p:grpSpPr>
        <p:sp>
          <p:nvSpPr>
            <p:cNvPr id="8" name="矩形 7"/>
            <p:cNvSpPr/>
            <p:nvPr/>
          </p:nvSpPr>
          <p:spPr>
            <a:xfrm>
              <a:off x="2019954" y="2304254"/>
              <a:ext cx="2196443" cy="801586"/>
            </a:xfrm>
            <a:prstGeom prst="rect">
              <a:avLst/>
            </a:prstGeom>
          </p:spPr>
          <p:txBody>
            <a:bodyPr wrap="square">
              <a:spAutoFit/>
            </a:bodyPr>
            <a:lstStyle/>
            <a:p>
              <a:pPr>
                <a:lnSpc>
                  <a:spcPct val="150000"/>
                </a:lnSpc>
              </a:pPr>
              <a:r>
                <a:rPr lang="zh-CN" altLang="en-US" sz="1400" dirty="0">
                  <a:solidFill>
                    <a:schemeClr val="bg1"/>
                  </a:solidFill>
                  <a:latin typeface="Arial" panose="020B0604020202020204" pitchFamily="34" charset="0"/>
                  <a:ea typeface="汉仪旗黑-55简" panose="00020600040101010101" charset="-122"/>
                </a:rPr>
                <a:t>我们的系统快上线了，我们应该购置什么样硬件配置的电脑作为服务器呢？</a:t>
              </a:r>
              <a:endParaRPr lang="zh-CN" altLang="en-US" sz="1400" dirty="0">
                <a:solidFill>
                  <a:schemeClr val="bg1"/>
                </a:solidFill>
                <a:latin typeface="Arial" panose="020B0604020202020204" pitchFamily="34" charset="0"/>
                <a:ea typeface="汉仪旗黑-55简" panose="00020600040101010101" charset="-122"/>
              </a:endParaRPr>
            </a:p>
          </p:txBody>
        </p:sp>
        <p:sp>
          <p:nvSpPr>
            <p:cNvPr id="9" name="矩形 8"/>
            <p:cNvSpPr/>
            <p:nvPr/>
          </p:nvSpPr>
          <p:spPr>
            <a:xfrm>
              <a:off x="2019768" y="2013859"/>
              <a:ext cx="2197100" cy="320154"/>
            </a:xfrm>
            <a:prstGeom prst="rect">
              <a:avLst/>
            </a:prstGeom>
          </p:spPr>
          <p:txBody>
            <a:bodyPr wrap="square">
              <a:spAutoFit/>
            </a:bodyPr>
            <a:lstStyle/>
            <a:p>
              <a:pPr>
                <a:lnSpc>
                  <a:spcPct val="120000"/>
                </a:lnSpc>
              </a:pPr>
              <a:r>
                <a:rPr lang="zh-CN" altLang="en-US" b="1" dirty="0">
                  <a:solidFill>
                    <a:schemeClr val="bg1"/>
                  </a:solidFill>
                  <a:latin typeface="Arial" panose="020B0604020202020204" pitchFamily="34" charset="0"/>
                  <a:ea typeface="汉仪旗黑-55简" panose="00020600040101010101" charset="-122"/>
                </a:rPr>
                <a:t>新系统上线</a:t>
              </a:r>
              <a:endParaRPr lang="zh-CN" altLang="en-US" b="1" dirty="0">
                <a:solidFill>
                  <a:schemeClr val="bg1"/>
                </a:solidFill>
                <a:latin typeface="Arial" panose="020B0604020202020204" pitchFamily="34" charset="0"/>
                <a:ea typeface="汉仪旗黑-55简" panose="00020600040101010101" charset="-122"/>
              </a:endParaRPr>
            </a:p>
          </p:txBody>
        </p:sp>
        <p:grpSp>
          <p:nvGrpSpPr>
            <p:cNvPr id="10" name="组合 9"/>
            <p:cNvGrpSpPr/>
            <p:nvPr/>
          </p:nvGrpSpPr>
          <p:grpSpPr>
            <a:xfrm>
              <a:off x="1534628" y="2201628"/>
              <a:ext cx="356438" cy="355918"/>
              <a:chOff x="7553947" y="2697902"/>
              <a:chExt cx="378855" cy="378305"/>
            </a:xfrm>
            <a:solidFill>
              <a:schemeClr val="bg1"/>
            </a:solidFill>
          </p:grpSpPr>
          <p:sp>
            <p:nvSpPr>
              <p:cNvPr id="11" name="任意多边形: 形状 10"/>
              <p:cNvSpPr/>
              <p:nvPr/>
            </p:nvSpPr>
            <p:spPr>
              <a:xfrm>
                <a:off x="7553947" y="2697902"/>
                <a:ext cx="378855" cy="378305"/>
              </a:xfrm>
              <a:custGeom>
                <a:avLst/>
                <a:gdLst>
                  <a:gd name="connsiteX0" fmla="*/ 324367 w 378854"/>
                  <a:gd name="connsiteY0" fmla="*/ 413 h 378305"/>
                  <a:gd name="connsiteX1" fmla="*/ 54433 w 378854"/>
                  <a:gd name="connsiteY1" fmla="*/ 413 h 378305"/>
                  <a:gd name="connsiteX2" fmla="*/ 413 w 378854"/>
                  <a:gd name="connsiteY2" fmla="*/ 54378 h 378305"/>
                  <a:gd name="connsiteX3" fmla="*/ 413 w 378854"/>
                  <a:gd name="connsiteY3" fmla="*/ 324368 h 378305"/>
                  <a:gd name="connsiteX4" fmla="*/ 54433 w 378854"/>
                  <a:gd name="connsiteY4" fmla="*/ 378388 h 378305"/>
                  <a:gd name="connsiteX5" fmla="*/ 324422 w 378854"/>
                  <a:gd name="connsiteY5" fmla="*/ 378388 h 378305"/>
                  <a:gd name="connsiteX6" fmla="*/ 378442 w 378854"/>
                  <a:gd name="connsiteY6" fmla="*/ 324368 h 378305"/>
                  <a:gd name="connsiteX7" fmla="*/ 378442 w 378854"/>
                  <a:gd name="connsiteY7" fmla="*/ 54378 h 378305"/>
                  <a:gd name="connsiteX8" fmla="*/ 324367 w 378854"/>
                  <a:gd name="connsiteY8" fmla="*/ 413 h 378305"/>
                  <a:gd name="connsiteX9" fmla="*/ 324367 w 378854"/>
                  <a:gd name="connsiteY9" fmla="*/ 413 h 378305"/>
                  <a:gd name="connsiteX10" fmla="*/ 269576 w 378854"/>
                  <a:gd name="connsiteY10" fmla="*/ 28277 h 378305"/>
                  <a:gd name="connsiteX11" fmla="*/ 269576 w 378854"/>
                  <a:gd name="connsiteY11" fmla="*/ 134499 h 378305"/>
                  <a:gd name="connsiteX12" fmla="*/ 109389 w 378854"/>
                  <a:gd name="connsiteY12" fmla="*/ 134499 h 378305"/>
                  <a:gd name="connsiteX13" fmla="*/ 109389 w 378854"/>
                  <a:gd name="connsiteY13" fmla="*/ 28277 h 378305"/>
                  <a:gd name="connsiteX14" fmla="*/ 269576 w 378854"/>
                  <a:gd name="connsiteY14" fmla="*/ 28277 h 378305"/>
                  <a:gd name="connsiteX15" fmla="*/ 351404 w 378854"/>
                  <a:gd name="connsiteY15" fmla="*/ 324423 h 378305"/>
                  <a:gd name="connsiteX16" fmla="*/ 324477 w 378854"/>
                  <a:gd name="connsiteY16" fmla="*/ 351350 h 378305"/>
                  <a:gd name="connsiteX17" fmla="*/ 54488 w 378854"/>
                  <a:gd name="connsiteY17" fmla="*/ 351350 h 378305"/>
                  <a:gd name="connsiteX18" fmla="*/ 35325 w 378854"/>
                  <a:gd name="connsiteY18" fmla="*/ 343476 h 378305"/>
                  <a:gd name="connsiteX19" fmla="*/ 27395 w 378854"/>
                  <a:gd name="connsiteY19" fmla="*/ 324423 h 378305"/>
                  <a:gd name="connsiteX20" fmla="*/ 27395 w 378854"/>
                  <a:gd name="connsiteY20" fmla="*/ 54433 h 378305"/>
                  <a:gd name="connsiteX21" fmla="*/ 54488 w 378854"/>
                  <a:gd name="connsiteY21" fmla="*/ 27395 h 378305"/>
                  <a:gd name="connsiteX22" fmla="*/ 81525 w 378854"/>
                  <a:gd name="connsiteY22" fmla="*/ 27395 h 378305"/>
                  <a:gd name="connsiteX23" fmla="*/ 81525 w 378854"/>
                  <a:gd name="connsiteY23" fmla="*/ 135436 h 378305"/>
                  <a:gd name="connsiteX24" fmla="*/ 108398 w 378854"/>
                  <a:gd name="connsiteY24" fmla="*/ 162418 h 378305"/>
                  <a:gd name="connsiteX25" fmla="*/ 270457 w 378854"/>
                  <a:gd name="connsiteY25" fmla="*/ 162418 h 378305"/>
                  <a:gd name="connsiteX26" fmla="*/ 297439 w 378854"/>
                  <a:gd name="connsiteY26" fmla="*/ 135436 h 378305"/>
                  <a:gd name="connsiteX27" fmla="*/ 297439 w 378854"/>
                  <a:gd name="connsiteY27" fmla="*/ 27395 h 378305"/>
                  <a:gd name="connsiteX28" fmla="*/ 324422 w 378854"/>
                  <a:gd name="connsiteY28" fmla="*/ 27395 h 378305"/>
                  <a:gd name="connsiteX29" fmla="*/ 351404 w 378854"/>
                  <a:gd name="connsiteY29" fmla="*/ 54433 h 378305"/>
                  <a:gd name="connsiteX30" fmla="*/ 351404 w 378854"/>
                  <a:gd name="connsiteY30" fmla="*/ 324423 h 37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78854" h="378305">
                    <a:moveTo>
                      <a:pt x="324367" y="413"/>
                    </a:moveTo>
                    <a:lnTo>
                      <a:pt x="54433" y="413"/>
                    </a:lnTo>
                    <a:cubicBezTo>
                      <a:pt x="24587" y="413"/>
                      <a:pt x="413" y="24587"/>
                      <a:pt x="413" y="54378"/>
                    </a:cubicBezTo>
                    <a:lnTo>
                      <a:pt x="413" y="324368"/>
                    </a:lnTo>
                    <a:cubicBezTo>
                      <a:pt x="413" y="354214"/>
                      <a:pt x="24587" y="378388"/>
                      <a:pt x="54433" y="378388"/>
                    </a:cubicBezTo>
                    <a:lnTo>
                      <a:pt x="324422" y="378388"/>
                    </a:lnTo>
                    <a:cubicBezTo>
                      <a:pt x="354268" y="378388"/>
                      <a:pt x="378442" y="354214"/>
                      <a:pt x="378442" y="324368"/>
                    </a:cubicBezTo>
                    <a:lnTo>
                      <a:pt x="378442" y="54378"/>
                    </a:lnTo>
                    <a:cubicBezTo>
                      <a:pt x="378387" y="24587"/>
                      <a:pt x="354213" y="413"/>
                      <a:pt x="324367" y="413"/>
                    </a:cubicBezTo>
                    <a:lnTo>
                      <a:pt x="324367" y="413"/>
                    </a:lnTo>
                    <a:close/>
                    <a:moveTo>
                      <a:pt x="269576" y="28277"/>
                    </a:moveTo>
                    <a:lnTo>
                      <a:pt x="269576" y="134499"/>
                    </a:lnTo>
                    <a:lnTo>
                      <a:pt x="109389" y="134499"/>
                    </a:lnTo>
                    <a:lnTo>
                      <a:pt x="109389" y="28277"/>
                    </a:lnTo>
                    <a:lnTo>
                      <a:pt x="269576" y="28277"/>
                    </a:lnTo>
                    <a:close/>
                    <a:moveTo>
                      <a:pt x="351404" y="324423"/>
                    </a:moveTo>
                    <a:cubicBezTo>
                      <a:pt x="351404" y="339291"/>
                      <a:pt x="339345" y="351350"/>
                      <a:pt x="324477" y="351350"/>
                    </a:cubicBezTo>
                    <a:lnTo>
                      <a:pt x="54488" y="351350"/>
                    </a:lnTo>
                    <a:cubicBezTo>
                      <a:pt x="47274" y="351350"/>
                      <a:pt x="40446" y="348597"/>
                      <a:pt x="35325" y="343476"/>
                    </a:cubicBezTo>
                    <a:cubicBezTo>
                      <a:pt x="30204" y="338355"/>
                      <a:pt x="27395" y="331637"/>
                      <a:pt x="27395" y="324423"/>
                    </a:cubicBezTo>
                    <a:lnTo>
                      <a:pt x="27395" y="54433"/>
                    </a:lnTo>
                    <a:cubicBezTo>
                      <a:pt x="27395" y="39510"/>
                      <a:pt x="39510" y="27395"/>
                      <a:pt x="54488" y="27395"/>
                    </a:cubicBezTo>
                    <a:lnTo>
                      <a:pt x="81525" y="27395"/>
                    </a:lnTo>
                    <a:lnTo>
                      <a:pt x="81525" y="135436"/>
                    </a:lnTo>
                    <a:cubicBezTo>
                      <a:pt x="81525" y="150303"/>
                      <a:pt x="93530" y="162418"/>
                      <a:pt x="108398" y="162418"/>
                    </a:cubicBezTo>
                    <a:lnTo>
                      <a:pt x="270457" y="162418"/>
                    </a:lnTo>
                    <a:cubicBezTo>
                      <a:pt x="285380" y="162418"/>
                      <a:pt x="297439" y="150358"/>
                      <a:pt x="297439" y="135436"/>
                    </a:cubicBezTo>
                    <a:lnTo>
                      <a:pt x="297439" y="27395"/>
                    </a:lnTo>
                    <a:lnTo>
                      <a:pt x="324422" y="27395"/>
                    </a:lnTo>
                    <a:cubicBezTo>
                      <a:pt x="339345" y="27395"/>
                      <a:pt x="351404" y="39510"/>
                      <a:pt x="351404" y="54433"/>
                    </a:cubicBezTo>
                    <a:lnTo>
                      <a:pt x="351404" y="324423"/>
                    </a:lnTo>
                    <a:close/>
                  </a:path>
                </a:pathLst>
              </a:custGeom>
              <a:grpFill/>
              <a:ln w="9525" cap="flat">
                <a:noFill/>
                <a:prstDash val="solid"/>
                <a:miter/>
              </a:ln>
            </p:spPr>
            <p:txBody>
              <a:bodyPr rtlCol="0" anchor="ctr"/>
              <a:lstStyle/>
              <a:p>
                <a:endParaRPr lang="zh-CN" altLang="en-US"/>
              </a:p>
            </p:txBody>
          </p:sp>
          <p:sp>
            <p:nvSpPr>
              <p:cNvPr id="12" name="任意多边形: 形状 11"/>
              <p:cNvSpPr/>
              <p:nvPr/>
            </p:nvSpPr>
            <p:spPr>
              <a:xfrm>
                <a:off x="7756040" y="2751537"/>
                <a:ext cx="28634" cy="55617"/>
              </a:xfrm>
              <a:custGeom>
                <a:avLst/>
                <a:gdLst>
                  <a:gd name="connsiteX0" fmla="*/ 14345 w 28634"/>
                  <a:gd name="connsiteY0" fmla="*/ 55259 h 55616"/>
                  <a:gd name="connsiteX1" fmla="*/ 28276 w 28634"/>
                  <a:gd name="connsiteY1" fmla="*/ 41327 h 55616"/>
                  <a:gd name="connsiteX2" fmla="*/ 28276 w 28634"/>
                  <a:gd name="connsiteY2" fmla="*/ 14345 h 55616"/>
                  <a:gd name="connsiteX3" fmla="*/ 14345 w 28634"/>
                  <a:gd name="connsiteY3" fmla="*/ 413 h 55616"/>
                  <a:gd name="connsiteX4" fmla="*/ 413 w 28634"/>
                  <a:gd name="connsiteY4" fmla="*/ 14345 h 55616"/>
                  <a:gd name="connsiteX5" fmla="*/ 413 w 28634"/>
                  <a:gd name="connsiteY5" fmla="*/ 41327 h 55616"/>
                  <a:gd name="connsiteX6" fmla="*/ 14345 w 28634"/>
                  <a:gd name="connsiteY6" fmla="*/ 55259 h 55616"/>
                  <a:gd name="connsiteX7" fmla="*/ 14345 w 28634"/>
                  <a:gd name="connsiteY7" fmla="*/ 55259 h 55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634" h="55616">
                    <a:moveTo>
                      <a:pt x="14345" y="55259"/>
                    </a:moveTo>
                    <a:cubicBezTo>
                      <a:pt x="22054" y="55259"/>
                      <a:pt x="28276" y="49037"/>
                      <a:pt x="28276" y="41327"/>
                    </a:cubicBezTo>
                    <a:lnTo>
                      <a:pt x="28276" y="14345"/>
                    </a:lnTo>
                    <a:cubicBezTo>
                      <a:pt x="28276" y="6635"/>
                      <a:pt x="22054" y="413"/>
                      <a:pt x="14345" y="413"/>
                    </a:cubicBezTo>
                    <a:cubicBezTo>
                      <a:pt x="6635" y="413"/>
                      <a:pt x="413" y="6635"/>
                      <a:pt x="413" y="14345"/>
                    </a:cubicBezTo>
                    <a:lnTo>
                      <a:pt x="413" y="41327"/>
                    </a:lnTo>
                    <a:cubicBezTo>
                      <a:pt x="413" y="48981"/>
                      <a:pt x="6635" y="55259"/>
                      <a:pt x="14345" y="55259"/>
                    </a:cubicBezTo>
                    <a:lnTo>
                      <a:pt x="14345" y="55259"/>
                    </a:lnTo>
                    <a:close/>
                  </a:path>
                </a:pathLst>
              </a:custGeom>
              <a:grpFill/>
              <a:ln w="9525" cap="flat">
                <a:noFill/>
                <a:prstDash val="solid"/>
                <a:miter/>
              </a:ln>
            </p:spPr>
            <p:txBody>
              <a:bodyPr rtlCol="0" anchor="ctr"/>
              <a:lstStyle/>
              <a:p>
                <a:endParaRPr lang="zh-CN" altLang="en-US"/>
              </a:p>
            </p:txBody>
          </p:sp>
        </p:grpSp>
      </p:grpSp>
      <p:grpSp>
        <p:nvGrpSpPr>
          <p:cNvPr id="65" name="组合 64"/>
          <p:cNvGrpSpPr/>
          <p:nvPr/>
        </p:nvGrpSpPr>
        <p:grpSpPr>
          <a:xfrm>
            <a:off x="911225" y="3055620"/>
            <a:ext cx="3679825" cy="1520190"/>
            <a:chOff x="1533415" y="3368284"/>
            <a:chExt cx="2645091" cy="1150223"/>
          </a:xfrm>
        </p:grpSpPr>
        <p:sp>
          <p:nvSpPr>
            <p:cNvPr id="14" name="矩形 13"/>
            <p:cNvSpPr/>
            <p:nvPr/>
          </p:nvSpPr>
          <p:spPr>
            <a:xfrm>
              <a:off x="2016987" y="3716138"/>
              <a:ext cx="2161519" cy="802369"/>
            </a:xfrm>
            <a:prstGeom prst="rect">
              <a:avLst/>
            </a:prstGeom>
          </p:spPr>
          <p:txBody>
            <a:bodyPr wrap="square">
              <a:spAutoFit/>
            </a:bodyPr>
            <a:lstStyle/>
            <a:p>
              <a:pPr>
                <a:lnSpc>
                  <a:spcPct val="150000"/>
                </a:lnSpc>
              </a:pPr>
              <a:r>
                <a:rPr lang="zh-CN" altLang="en-US" sz="1400" dirty="0">
                  <a:solidFill>
                    <a:schemeClr val="bg1"/>
                  </a:solidFill>
                  <a:latin typeface="Arial" panose="020B0604020202020204" pitchFamily="34" charset="0"/>
                  <a:ea typeface="汉仪旗黑-55简" panose="00020600040101010101" charset="-122"/>
                </a:rPr>
                <a:t>明年这个系统的用户数将会大幅度增加，到时我们的系统是否还能支持这么多的用户访问？</a:t>
              </a:r>
              <a:endParaRPr lang="zh-CN" altLang="en-US" sz="1400" dirty="0">
                <a:solidFill>
                  <a:schemeClr val="bg1"/>
                </a:solidFill>
                <a:latin typeface="Arial" panose="020B0604020202020204" pitchFamily="34" charset="0"/>
                <a:ea typeface="汉仪旗黑-55简" panose="00020600040101010101" charset="-122"/>
              </a:endParaRPr>
            </a:p>
          </p:txBody>
        </p:sp>
        <p:sp>
          <p:nvSpPr>
            <p:cNvPr id="15" name="矩形 14"/>
            <p:cNvSpPr/>
            <p:nvPr/>
          </p:nvSpPr>
          <p:spPr>
            <a:xfrm>
              <a:off x="2016820" y="3368284"/>
              <a:ext cx="1996010" cy="320467"/>
            </a:xfrm>
            <a:prstGeom prst="rect">
              <a:avLst/>
            </a:prstGeom>
          </p:spPr>
          <p:txBody>
            <a:bodyPr wrap="square">
              <a:spAutoFit/>
            </a:bodyPr>
            <a:lstStyle/>
            <a:p>
              <a:pPr>
                <a:lnSpc>
                  <a:spcPct val="120000"/>
                </a:lnSpc>
              </a:pPr>
              <a:r>
                <a:rPr lang="zh-CN" altLang="en-US" b="1" dirty="0">
                  <a:solidFill>
                    <a:schemeClr val="bg1"/>
                  </a:solidFill>
                  <a:latin typeface="Arial" panose="020B0604020202020204" pitchFamily="34" charset="0"/>
                  <a:ea typeface="汉仪旗黑-55简" panose="00020600040101010101" charset="-122"/>
                </a:rPr>
                <a:t>用户数将会大幅度增加</a:t>
              </a:r>
              <a:endParaRPr lang="zh-CN" altLang="en-US" b="1" dirty="0">
                <a:solidFill>
                  <a:schemeClr val="bg1"/>
                </a:solidFill>
                <a:latin typeface="Arial" panose="020B0604020202020204" pitchFamily="34" charset="0"/>
                <a:ea typeface="汉仪旗黑-55简" panose="00020600040101010101" charset="-122"/>
              </a:endParaRPr>
            </a:p>
          </p:txBody>
        </p:sp>
        <p:grpSp>
          <p:nvGrpSpPr>
            <p:cNvPr id="16" name="组合 15"/>
            <p:cNvGrpSpPr/>
            <p:nvPr/>
          </p:nvGrpSpPr>
          <p:grpSpPr>
            <a:xfrm>
              <a:off x="1533415" y="3556218"/>
              <a:ext cx="374760" cy="374758"/>
              <a:chOff x="10235877" y="675966"/>
              <a:chExt cx="398329" cy="398328"/>
            </a:xfrm>
            <a:solidFill>
              <a:schemeClr val="bg1"/>
            </a:solidFill>
          </p:grpSpPr>
          <p:sp>
            <p:nvSpPr>
              <p:cNvPr id="17" name="任意多边形: 形状 16"/>
              <p:cNvSpPr/>
              <p:nvPr/>
            </p:nvSpPr>
            <p:spPr>
              <a:xfrm>
                <a:off x="10235877" y="675966"/>
                <a:ext cx="398329" cy="398328"/>
              </a:xfrm>
              <a:custGeom>
                <a:avLst/>
                <a:gdLst>
                  <a:gd name="connsiteX0" fmla="*/ 383821 w 398328"/>
                  <a:gd name="connsiteY0" fmla="*/ 99832 h 398328"/>
                  <a:gd name="connsiteX1" fmla="*/ 373780 w 398328"/>
                  <a:gd name="connsiteY1" fmla="*/ 103992 h 398328"/>
                  <a:gd name="connsiteX2" fmla="*/ 369619 w 398328"/>
                  <a:gd name="connsiteY2" fmla="*/ 114034 h 398328"/>
                  <a:gd name="connsiteX3" fmla="*/ 369619 w 398328"/>
                  <a:gd name="connsiteY3" fmla="*/ 331117 h 398328"/>
                  <a:gd name="connsiteX4" fmla="*/ 358357 w 398328"/>
                  <a:gd name="connsiteY4" fmla="*/ 358357 h 398328"/>
                  <a:gd name="connsiteX5" fmla="*/ 331118 w 398328"/>
                  <a:gd name="connsiteY5" fmla="*/ 369618 h 398328"/>
                  <a:gd name="connsiteX6" fmla="*/ 67377 w 398328"/>
                  <a:gd name="connsiteY6" fmla="*/ 369618 h 398328"/>
                  <a:gd name="connsiteX7" fmla="*/ 40083 w 398328"/>
                  <a:gd name="connsiteY7" fmla="*/ 358357 h 398328"/>
                  <a:gd name="connsiteX8" fmla="*/ 28765 w 398328"/>
                  <a:gd name="connsiteY8" fmla="*/ 331117 h 398328"/>
                  <a:gd name="connsiteX9" fmla="*/ 28765 w 398328"/>
                  <a:gd name="connsiteY9" fmla="*/ 114034 h 398328"/>
                  <a:gd name="connsiteX10" fmla="*/ 71427 w 398328"/>
                  <a:gd name="connsiteY10" fmla="*/ 71427 h 398328"/>
                  <a:gd name="connsiteX11" fmla="*/ 321354 w 398328"/>
                  <a:gd name="connsiteY11" fmla="*/ 71427 h 398328"/>
                  <a:gd name="connsiteX12" fmla="*/ 302824 w 398328"/>
                  <a:gd name="connsiteY12" fmla="*/ 90179 h 398328"/>
                  <a:gd name="connsiteX13" fmla="*/ 302880 w 398328"/>
                  <a:gd name="connsiteY13" fmla="*/ 110261 h 398328"/>
                  <a:gd name="connsiteX14" fmla="*/ 322963 w 398328"/>
                  <a:gd name="connsiteY14" fmla="*/ 110206 h 398328"/>
                  <a:gd name="connsiteX15" fmla="*/ 365569 w 398328"/>
                  <a:gd name="connsiteY15" fmla="*/ 67266 h 398328"/>
                  <a:gd name="connsiteX16" fmla="*/ 365514 w 398328"/>
                  <a:gd name="connsiteY16" fmla="*/ 47239 h 398328"/>
                  <a:gd name="connsiteX17" fmla="*/ 322907 w 398328"/>
                  <a:gd name="connsiteY17" fmla="*/ 4577 h 398328"/>
                  <a:gd name="connsiteX18" fmla="*/ 302824 w 398328"/>
                  <a:gd name="connsiteY18" fmla="*/ 4577 h 398328"/>
                  <a:gd name="connsiteX19" fmla="*/ 302824 w 398328"/>
                  <a:gd name="connsiteY19" fmla="*/ 24660 h 398328"/>
                  <a:gd name="connsiteX20" fmla="*/ 321187 w 398328"/>
                  <a:gd name="connsiteY20" fmla="*/ 43023 h 398328"/>
                  <a:gd name="connsiteX21" fmla="*/ 71427 w 398328"/>
                  <a:gd name="connsiteY21" fmla="*/ 43023 h 398328"/>
                  <a:gd name="connsiteX22" fmla="*/ 21220 w 398328"/>
                  <a:gd name="connsiteY22" fmla="*/ 63827 h 398328"/>
                  <a:gd name="connsiteX23" fmla="*/ 416 w 398328"/>
                  <a:gd name="connsiteY23" fmla="*/ 114034 h 398328"/>
                  <a:gd name="connsiteX24" fmla="*/ 416 w 398328"/>
                  <a:gd name="connsiteY24" fmla="*/ 331117 h 398328"/>
                  <a:gd name="connsiteX25" fmla="*/ 20000 w 398328"/>
                  <a:gd name="connsiteY25" fmla="*/ 378439 h 398328"/>
                  <a:gd name="connsiteX26" fmla="*/ 67377 w 398328"/>
                  <a:gd name="connsiteY26" fmla="*/ 397967 h 398328"/>
                  <a:gd name="connsiteX27" fmla="*/ 331118 w 398328"/>
                  <a:gd name="connsiteY27" fmla="*/ 397967 h 398328"/>
                  <a:gd name="connsiteX28" fmla="*/ 378440 w 398328"/>
                  <a:gd name="connsiteY28" fmla="*/ 378439 h 398328"/>
                  <a:gd name="connsiteX29" fmla="*/ 397968 w 398328"/>
                  <a:gd name="connsiteY29" fmla="*/ 331117 h 398328"/>
                  <a:gd name="connsiteX30" fmla="*/ 397968 w 398328"/>
                  <a:gd name="connsiteY30" fmla="*/ 114034 h 398328"/>
                  <a:gd name="connsiteX31" fmla="*/ 393807 w 398328"/>
                  <a:gd name="connsiteY31" fmla="*/ 103992 h 398328"/>
                  <a:gd name="connsiteX32" fmla="*/ 383821 w 398328"/>
                  <a:gd name="connsiteY32" fmla="*/ 99832 h 398328"/>
                  <a:gd name="connsiteX33" fmla="*/ 383821 w 398328"/>
                  <a:gd name="connsiteY33" fmla="*/ 99832 h 3983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98328" h="398328">
                    <a:moveTo>
                      <a:pt x="383821" y="99832"/>
                    </a:moveTo>
                    <a:cubicBezTo>
                      <a:pt x="380049" y="99832"/>
                      <a:pt x="376443" y="101330"/>
                      <a:pt x="373780" y="103992"/>
                    </a:cubicBezTo>
                    <a:cubicBezTo>
                      <a:pt x="371117" y="106655"/>
                      <a:pt x="369619" y="110261"/>
                      <a:pt x="369619" y="114034"/>
                    </a:cubicBezTo>
                    <a:lnTo>
                      <a:pt x="369619" y="331117"/>
                    </a:lnTo>
                    <a:cubicBezTo>
                      <a:pt x="369619" y="341325"/>
                      <a:pt x="365569" y="351144"/>
                      <a:pt x="358357" y="358357"/>
                    </a:cubicBezTo>
                    <a:cubicBezTo>
                      <a:pt x="351145" y="365569"/>
                      <a:pt x="341326" y="369618"/>
                      <a:pt x="331118" y="369618"/>
                    </a:cubicBezTo>
                    <a:lnTo>
                      <a:pt x="67377" y="369618"/>
                    </a:lnTo>
                    <a:cubicBezTo>
                      <a:pt x="57170" y="369674"/>
                      <a:pt x="47295" y="365624"/>
                      <a:pt x="40083" y="358357"/>
                    </a:cubicBezTo>
                    <a:cubicBezTo>
                      <a:pt x="32815" y="351089"/>
                      <a:pt x="28765" y="341436"/>
                      <a:pt x="28765" y="331117"/>
                    </a:cubicBezTo>
                    <a:lnTo>
                      <a:pt x="28765" y="114034"/>
                    </a:lnTo>
                    <a:cubicBezTo>
                      <a:pt x="28765" y="90511"/>
                      <a:pt x="47905" y="71427"/>
                      <a:pt x="71427" y="71427"/>
                    </a:cubicBezTo>
                    <a:lnTo>
                      <a:pt x="321354" y="71427"/>
                    </a:lnTo>
                    <a:lnTo>
                      <a:pt x="302824" y="90179"/>
                    </a:lnTo>
                    <a:cubicBezTo>
                      <a:pt x="297276" y="95726"/>
                      <a:pt x="297332" y="104769"/>
                      <a:pt x="302880" y="110261"/>
                    </a:cubicBezTo>
                    <a:cubicBezTo>
                      <a:pt x="308427" y="115809"/>
                      <a:pt x="317415" y="115754"/>
                      <a:pt x="322963" y="110206"/>
                    </a:cubicBezTo>
                    <a:lnTo>
                      <a:pt x="365569" y="67266"/>
                    </a:lnTo>
                    <a:cubicBezTo>
                      <a:pt x="371062" y="61719"/>
                      <a:pt x="371062" y="52731"/>
                      <a:pt x="365514" y="47239"/>
                    </a:cubicBezTo>
                    <a:lnTo>
                      <a:pt x="322907" y="4577"/>
                    </a:lnTo>
                    <a:cubicBezTo>
                      <a:pt x="317359" y="-971"/>
                      <a:pt x="308372" y="-971"/>
                      <a:pt x="302824" y="4577"/>
                    </a:cubicBezTo>
                    <a:cubicBezTo>
                      <a:pt x="297276" y="10125"/>
                      <a:pt x="297276" y="19112"/>
                      <a:pt x="302824" y="24660"/>
                    </a:cubicBezTo>
                    <a:lnTo>
                      <a:pt x="321187" y="43023"/>
                    </a:lnTo>
                    <a:lnTo>
                      <a:pt x="71427" y="43023"/>
                    </a:lnTo>
                    <a:cubicBezTo>
                      <a:pt x="52565" y="43023"/>
                      <a:pt x="34535" y="50457"/>
                      <a:pt x="21220" y="63827"/>
                    </a:cubicBezTo>
                    <a:cubicBezTo>
                      <a:pt x="7906" y="77141"/>
                      <a:pt x="416" y="95227"/>
                      <a:pt x="416" y="114034"/>
                    </a:cubicBezTo>
                    <a:lnTo>
                      <a:pt x="416" y="331117"/>
                    </a:lnTo>
                    <a:cubicBezTo>
                      <a:pt x="416" y="348870"/>
                      <a:pt x="7462" y="365901"/>
                      <a:pt x="20000" y="378439"/>
                    </a:cubicBezTo>
                    <a:cubicBezTo>
                      <a:pt x="32593" y="390977"/>
                      <a:pt x="49625" y="398023"/>
                      <a:pt x="67377" y="397967"/>
                    </a:cubicBezTo>
                    <a:lnTo>
                      <a:pt x="331118" y="397967"/>
                    </a:lnTo>
                    <a:cubicBezTo>
                      <a:pt x="348871" y="398023"/>
                      <a:pt x="365902" y="390977"/>
                      <a:pt x="378440" y="378439"/>
                    </a:cubicBezTo>
                    <a:cubicBezTo>
                      <a:pt x="390978" y="365901"/>
                      <a:pt x="398024" y="348870"/>
                      <a:pt x="397968" y="331117"/>
                    </a:cubicBezTo>
                    <a:lnTo>
                      <a:pt x="397968" y="114034"/>
                    </a:lnTo>
                    <a:cubicBezTo>
                      <a:pt x="397968" y="110261"/>
                      <a:pt x="396470" y="106655"/>
                      <a:pt x="393807" y="103992"/>
                    </a:cubicBezTo>
                    <a:cubicBezTo>
                      <a:pt x="391200" y="101330"/>
                      <a:pt x="387594" y="99832"/>
                      <a:pt x="383821" y="99832"/>
                    </a:cubicBezTo>
                    <a:lnTo>
                      <a:pt x="383821" y="99832"/>
                    </a:lnTo>
                    <a:close/>
                  </a:path>
                </a:pathLst>
              </a:custGeom>
              <a:grpFill/>
              <a:ln w="9525" cap="flat">
                <a:noFill/>
                <a:prstDash val="solid"/>
                <a:miter/>
              </a:ln>
            </p:spPr>
            <p:txBody>
              <a:bodyPr rtlCol="0" anchor="ctr"/>
              <a:lstStyle/>
              <a:p>
                <a:endParaRPr lang="zh-CN" altLang="en-US"/>
              </a:p>
            </p:txBody>
          </p:sp>
          <p:sp>
            <p:nvSpPr>
              <p:cNvPr id="18" name="任意多边形: 形状 17"/>
              <p:cNvSpPr/>
              <p:nvPr/>
            </p:nvSpPr>
            <p:spPr>
              <a:xfrm>
                <a:off x="10335293" y="803814"/>
                <a:ext cx="199164" cy="199164"/>
              </a:xfrm>
              <a:custGeom>
                <a:avLst/>
                <a:gdLst>
                  <a:gd name="connsiteX0" fmla="*/ 416 w 199164"/>
                  <a:gd name="connsiteY0" fmla="*/ 128208 h 199164"/>
                  <a:gd name="connsiteX1" fmla="*/ 416 w 199164"/>
                  <a:gd name="connsiteY1" fmla="*/ 185017 h 199164"/>
                  <a:gd name="connsiteX2" fmla="*/ 7517 w 199164"/>
                  <a:gd name="connsiteY2" fmla="*/ 197278 h 199164"/>
                  <a:gd name="connsiteX3" fmla="*/ 21719 w 199164"/>
                  <a:gd name="connsiteY3" fmla="*/ 197278 h 199164"/>
                  <a:gd name="connsiteX4" fmla="*/ 28821 w 199164"/>
                  <a:gd name="connsiteY4" fmla="*/ 185017 h 199164"/>
                  <a:gd name="connsiteX5" fmla="*/ 28821 w 199164"/>
                  <a:gd name="connsiteY5" fmla="*/ 128208 h 199164"/>
                  <a:gd name="connsiteX6" fmla="*/ 21719 w 199164"/>
                  <a:gd name="connsiteY6" fmla="*/ 115948 h 199164"/>
                  <a:gd name="connsiteX7" fmla="*/ 7517 w 199164"/>
                  <a:gd name="connsiteY7" fmla="*/ 115948 h 199164"/>
                  <a:gd name="connsiteX8" fmla="*/ 416 w 199164"/>
                  <a:gd name="connsiteY8" fmla="*/ 128208 h 199164"/>
                  <a:gd name="connsiteX9" fmla="*/ 416 w 199164"/>
                  <a:gd name="connsiteY9" fmla="*/ 128208 h 199164"/>
                  <a:gd name="connsiteX10" fmla="*/ 85685 w 199164"/>
                  <a:gd name="connsiteY10" fmla="*/ 14591 h 199164"/>
                  <a:gd name="connsiteX11" fmla="*/ 85685 w 199164"/>
                  <a:gd name="connsiteY11" fmla="*/ 185017 h 199164"/>
                  <a:gd name="connsiteX12" fmla="*/ 92786 w 199164"/>
                  <a:gd name="connsiteY12" fmla="*/ 197278 h 199164"/>
                  <a:gd name="connsiteX13" fmla="*/ 106988 w 199164"/>
                  <a:gd name="connsiteY13" fmla="*/ 197278 h 199164"/>
                  <a:gd name="connsiteX14" fmla="*/ 114090 w 199164"/>
                  <a:gd name="connsiteY14" fmla="*/ 185017 h 199164"/>
                  <a:gd name="connsiteX15" fmla="*/ 114090 w 199164"/>
                  <a:gd name="connsiteY15" fmla="*/ 14591 h 199164"/>
                  <a:gd name="connsiteX16" fmla="*/ 106988 w 199164"/>
                  <a:gd name="connsiteY16" fmla="*/ 2330 h 199164"/>
                  <a:gd name="connsiteX17" fmla="*/ 92786 w 199164"/>
                  <a:gd name="connsiteY17" fmla="*/ 2330 h 199164"/>
                  <a:gd name="connsiteX18" fmla="*/ 85685 w 199164"/>
                  <a:gd name="connsiteY18" fmla="*/ 14591 h 199164"/>
                  <a:gd name="connsiteX19" fmla="*/ 85685 w 199164"/>
                  <a:gd name="connsiteY19" fmla="*/ 14591 h 199164"/>
                  <a:gd name="connsiteX20" fmla="*/ 170843 w 199164"/>
                  <a:gd name="connsiteY20" fmla="*/ 99804 h 199164"/>
                  <a:gd name="connsiteX21" fmla="*/ 170843 w 199164"/>
                  <a:gd name="connsiteY21" fmla="*/ 185017 h 199164"/>
                  <a:gd name="connsiteX22" fmla="*/ 177944 w 199164"/>
                  <a:gd name="connsiteY22" fmla="*/ 197278 h 199164"/>
                  <a:gd name="connsiteX23" fmla="*/ 192146 w 199164"/>
                  <a:gd name="connsiteY23" fmla="*/ 197278 h 199164"/>
                  <a:gd name="connsiteX24" fmla="*/ 199248 w 199164"/>
                  <a:gd name="connsiteY24" fmla="*/ 185017 h 199164"/>
                  <a:gd name="connsiteX25" fmla="*/ 199248 w 199164"/>
                  <a:gd name="connsiteY25" fmla="*/ 99804 h 199164"/>
                  <a:gd name="connsiteX26" fmla="*/ 192146 w 199164"/>
                  <a:gd name="connsiteY26" fmla="*/ 87543 h 199164"/>
                  <a:gd name="connsiteX27" fmla="*/ 177944 w 199164"/>
                  <a:gd name="connsiteY27" fmla="*/ 87543 h 199164"/>
                  <a:gd name="connsiteX28" fmla="*/ 170843 w 199164"/>
                  <a:gd name="connsiteY28" fmla="*/ 99804 h 199164"/>
                  <a:gd name="connsiteX29" fmla="*/ 170843 w 199164"/>
                  <a:gd name="connsiteY29" fmla="*/ 99804 h 199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99164" h="199164">
                    <a:moveTo>
                      <a:pt x="416" y="128208"/>
                    </a:moveTo>
                    <a:lnTo>
                      <a:pt x="416" y="185017"/>
                    </a:lnTo>
                    <a:cubicBezTo>
                      <a:pt x="416" y="190066"/>
                      <a:pt x="3134" y="194781"/>
                      <a:pt x="7517" y="197278"/>
                    </a:cubicBezTo>
                    <a:cubicBezTo>
                      <a:pt x="11900" y="199830"/>
                      <a:pt x="17337" y="199830"/>
                      <a:pt x="21719" y="197278"/>
                    </a:cubicBezTo>
                    <a:cubicBezTo>
                      <a:pt x="26102" y="194726"/>
                      <a:pt x="28821" y="190066"/>
                      <a:pt x="28821" y="185017"/>
                    </a:cubicBezTo>
                    <a:lnTo>
                      <a:pt x="28821" y="128208"/>
                    </a:lnTo>
                    <a:cubicBezTo>
                      <a:pt x="28821" y="123160"/>
                      <a:pt x="26102" y="118444"/>
                      <a:pt x="21719" y="115948"/>
                    </a:cubicBezTo>
                    <a:cubicBezTo>
                      <a:pt x="17337" y="113396"/>
                      <a:pt x="11900" y="113396"/>
                      <a:pt x="7517" y="115948"/>
                    </a:cubicBezTo>
                    <a:cubicBezTo>
                      <a:pt x="3134" y="118444"/>
                      <a:pt x="416" y="123160"/>
                      <a:pt x="416" y="128208"/>
                    </a:cubicBezTo>
                    <a:lnTo>
                      <a:pt x="416" y="128208"/>
                    </a:lnTo>
                    <a:close/>
                    <a:moveTo>
                      <a:pt x="85685" y="14591"/>
                    </a:moveTo>
                    <a:lnTo>
                      <a:pt x="85685" y="185017"/>
                    </a:lnTo>
                    <a:cubicBezTo>
                      <a:pt x="85685" y="190066"/>
                      <a:pt x="88403" y="194781"/>
                      <a:pt x="92786" y="197278"/>
                    </a:cubicBezTo>
                    <a:cubicBezTo>
                      <a:pt x="97169" y="199830"/>
                      <a:pt x="102606" y="199830"/>
                      <a:pt x="106988" y="197278"/>
                    </a:cubicBezTo>
                    <a:cubicBezTo>
                      <a:pt x="111371" y="194726"/>
                      <a:pt x="114090" y="190066"/>
                      <a:pt x="114090" y="185017"/>
                    </a:cubicBezTo>
                    <a:lnTo>
                      <a:pt x="114090" y="14591"/>
                    </a:lnTo>
                    <a:cubicBezTo>
                      <a:pt x="114090" y="9542"/>
                      <a:pt x="111371" y="4827"/>
                      <a:pt x="106988" y="2330"/>
                    </a:cubicBezTo>
                    <a:cubicBezTo>
                      <a:pt x="102606" y="-222"/>
                      <a:pt x="97169" y="-222"/>
                      <a:pt x="92786" y="2330"/>
                    </a:cubicBezTo>
                    <a:cubicBezTo>
                      <a:pt x="88403" y="4827"/>
                      <a:pt x="85685" y="9542"/>
                      <a:pt x="85685" y="14591"/>
                    </a:cubicBezTo>
                    <a:lnTo>
                      <a:pt x="85685" y="14591"/>
                    </a:lnTo>
                    <a:close/>
                    <a:moveTo>
                      <a:pt x="170843" y="99804"/>
                    </a:moveTo>
                    <a:lnTo>
                      <a:pt x="170843" y="185017"/>
                    </a:lnTo>
                    <a:cubicBezTo>
                      <a:pt x="170843" y="190066"/>
                      <a:pt x="173562" y="194781"/>
                      <a:pt x="177944" y="197278"/>
                    </a:cubicBezTo>
                    <a:cubicBezTo>
                      <a:pt x="182327" y="199830"/>
                      <a:pt x="187764" y="199830"/>
                      <a:pt x="192146" y="197278"/>
                    </a:cubicBezTo>
                    <a:cubicBezTo>
                      <a:pt x="196529" y="194726"/>
                      <a:pt x="199248" y="190066"/>
                      <a:pt x="199248" y="185017"/>
                    </a:cubicBezTo>
                    <a:lnTo>
                      <a:pt x="199248" y="99804"/>
                    </a:lnTo>
                    <a:cubicBezTo>
                      <a:pt x="199248" y="94755"/>
                      <a:pt x="196529" y="90040"/>
                      <a:pt x="192146" y="87543"/>
                    </a:cubicBezTo>
                    <a:cubicBezTo>
                      <a:pt x="187764" y="84991"/>
                      <a:pt x="182327" y="84991"/>
                      <a:pt x="177944" y="87543"/>
                    </a:cubicBezTo>
                    <a:cubicBezTo>
                      <a:pt x="173562" y="90040"/>
                      <a:pt x="170843" y="94755"/>
                      <a:pt x="170843" y="99804"/>
                    </a:cubicBezTo>
                    <a:lnTo>
                      <a:pt x="170843" y="99804"/>
                    </a:lnTo>
                    <a:close/>
                  </a:path>
                </a:pathLst>
              </a:custGeom>
              <a:grpFill/>
              <a:ln w="9525" cap="flat">
                <a:noFill/>
                <a:prstDash val="solid"/>
                <a:miter/>
              </a:ln>
            </p:spPr>
            <p:txBody>
              <a:bodyPr rtlCol="0" anchor="ctr"/>
              <a:lstStyle/>
              <a:p>
                <a:endParaRPr lang="zh-CN" altLang="en-US"/>
              </a:p>
            </p:txBody>
          </p:sp>
        </p:grpSp>
      </p:grpSp>
      <p:grpSp>
        <p:nvGrpSpPr>
          <p:cNvPr id="64" name="组合 63"/>
          <p:cNvGrpSpPr/>
          <p:nvPr/>
        </p:nvGrpSpPr>
        <p:grpSpPr>
          <a:xfrm>
            <a:off x="911225" y="4509770"/>
            <a:ext cx="3679825" cy="1212849"/>
            <a:chOff x="1534595" y="4722709"/>
            <a:chExt cx="2969219" cy="886893"/>
          </a:xfrm>
        </p:grpSpPr>
        <p:sp>
          <p:nvSpPr>
            <p:cNvPr id="20" name="矩形 19"/>
            <p:cNvSpPr/>
            <p:nvPr/>
          </p:nvSpPr>
          <p:spPr>
            <a:xfrm>
              <a:off x="2016741" y="5070501"/>
              <a:ext cx="2487073" cy="539101"/>
            </a:xfrm>
            <a:prstGeom prst="rect">
              <a:avLst/>
            </a:prstGeom>
          </p:spPr>
          <p:txBody>
            <a:bodyPr wrap="square">
              <a:spAutoFit/>
            </a:bodyPr>
            <a:lstStyle/>
            <a:p>
              <a:pPr>
                <a:lnSpc>
                  <a:spcPct val="150000"/>
                </a:lnSpc>
              </a:pPr>
              <a:r>
                <a:rPr lang="zh-CN" altLang="en-US" sz="1400" dirty="0">
                  <a:solidFill>
                    <a:schemeClr val="bg1"/>
                  </a:solidFill>
                  <a:latin typeface="Arial" panose="020B0604020202020204" pitchFamily="34" charset="0"/>
                  <a:ea typeface="汉仪旗黑-55简" panose="00020600040101010101" charset="-122"/>
                </a:rPr>
                <a:t>使用新的框架，引进新的后端开发语言，修改数据库类型。</a:t>
              </a:r>
              <a:endParaRPr lang="zh-CN" altLang="en-US" sz="1400" dirty="0">
                <a:solidFill>
                  <a:schemeClr val="bg1"/>
                </a:solidFill>
                <a:latin typeface="Arial" panose="020B0604020202020204" pitchFamily="34" charset="0"/>
                <a:ea typeface="汉仪旗黑-55简" panose="00020600040101010101" charset="-122"/>
              </a:endParaRPr>
            </a:p>
          </p:txBody>
        </p:sp>
        <p:sp>
          <p:nvSpPr>
            <p:cNvPr id="21" name="矩形 20"/>
            <p:cNvSpPr/>
            <p:nvPr/>
          </p:nvSpPr>
          <p:spPr>
            <a:xfrm>
              <a:off x="2016820" y="4722709"/>
              <a:ext cx="1996010" cy="309716"/>
            </a:xfrm>
            <a:prstGeom prst="rect">
              <a:avLst/>
            </a:prstGeom>
          </p:spPr>
          <p:txBody>
            <a:bodyPr wrap="square">
              <a:spAutoFit/>
            </a:bodyPr>
            <a:lstStyle/>
            <a:p>
              <a:pPr>
                <a:lnSpc>
                  <a:spcPct val="120000"/>
                </a:lnSpc>
              </a:pPr>
              <a:r>
                <a:rPr lang="zh-CN" altLang="en-US" b="1" dirty="0">
                  <a:solidFill>
                    <a:schemeClr val="bg1"/>
                  </a:solidFill>
                  <a:latin typeface="Arial" panose="020B0604020202020204" pitchFamily="34" charset="0"/>
                  <a:ea typeface="汉仪旗黑-55简" panose="00020600040101010101" charset="-122"/>
                </a:rPr>
                <a:t>技术升级</a:t>
              </a:r>
              <a:endParaRPr lang="zh-CN" altLang="en-US" b="1" dirty="0">
                <a:solidFill>
                  <a:schemeClr val="bg1"/>
                </a:solidFill>
                <a:latin typeface="Arial" panose="020B0604020202020204" pitchFamily="34" charset="0"/>
                <a:ea typeface="汉仪旗黑-55简" panose="00020600040101010101" charset="-122"/>
              </a:endParaRPr>
            </a:p>
          </p:txBody>
        </p:sp>
        <p:grpSp>
          <p:nvGrpSpPr>
            <p:cNvPr id="22" name="组合 21"/>
            <p:cNvGrpSpPr/>
            <p:nvPr/>
          </p:nvGrpSpPr>
          <p:grpSpPr>
            <a:xfrm>
              <a:off x="1534595" y="4931761"/>
              <a:ext cx="356934" cy="356934"/>
              <a:chOff x="1067307" y="5631736"/>
              <a:chExt cx="379384" cy="379384"/>
            </a:xfrm>
          </p:grpSpPr>
          <p:sp>
            <p:nvSpPr>
              <p:cNvPr id="23" name="任意多边形: 形状 22"/>
              <p:cNvSpPr/>
              <p:nvPr/>
            </p:nvSpPr>
            <p:spPr>
              <a:xfrm>
                <a:off x="1067307" y="5631736"/>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bg1"/>
              </a:solidFill>
              <a:ln w="9525" cap="flat">
                <a:noFill/>
                <a:prstDash val="solid"/>
                <a:miter/>
              </a:ln>
            </p:spPr>
            <p:txBody>
              <a:bodyPr rtlCol="0" anchor="ctr"/>
              <a:lstStyle/>
              <a:p>
                <a:endParaRPr lang="zh-CN" altLang="en-US"/>
              </a:p>
            </p:txBody>
          </p:sp>
          <p:sp>
            <p:nvSpPr>
              <p:cNvPr id="24" name="任意多边形: 形状 23"/>
              <p:cNvSpPr/>
              <p:nvPr/>
            </p:nvSpPr>
            <p:spPr>
              <a:xfrm>
                <a:off x="1131569" y="5726529"/>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bg1"/>
              </a:solidFill>
              <a:ln w="9525" cap="flat">
                <a:noFill/>
                <a:prstDash val="solid"/>
                <a:miter/>
              </a:ln>
            </p:spPr>
            <p:txBody>
              <a:bodyPr rtlCol="0" anchor="ctr"/>
              <a:lstStyle/>
              <a:p>
                <a:endParaRPr lang="zh-CN" altLang="en-US"/>
              </a:p>
            </p:txBody>
          </p:sp>
        </p:grpSp>
      </p:grpSp>
      <p:sp>
        <p:nvSpPr>
          <p:cNvPr id="48" name="文本框 47"/>
          <p:cNvSpPr txBox="1"/>
          <p:nvPr/>
        </p:nvSpPr>
        <p:spPr>
          <a:xfrm>
            <a:off x="6938782" y="1088663"/>
            <a:ext cx="3825378"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应用场景</a:t>
            </a:r>
            <a:endParaRPr lang="zh-CN" altLang="en-US" sz="3400" b="1" dirty="0">
              <a:latin typeface="Arial" panose="020B0604020202020204" pitchFamily="34" charset="0"/>
              <a:ea typeface="汉仪旗黑-55简" panose="00020600040101010101" charset="-122"/>
            </a:endParaRPr>
          </a:p>
        </p:txBody>
      </p:sp>
      <p:pic>
        <p:nvPicPr>
          <p:cNvPr id="7" name="图片 6"/>
          <p:cNvPicPr>
            <a:picLocks noChangeAspect="1"/>
          </p:cNvPicPr>
          <p:nvPr/>
        </p:nvPicPr>
        <p:blipFill>
          <a:blip r:embed="rId4"/>
          <a:stretch>
            <a:fillRect/>
          </a:stretch>
        </p:blipFill>
        <p:spPr>
          <a:xfrm>
            <a:off x="6938645" y="1919605"/>
            <a:ext cx="4707255" cy="40557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46034" y="3444478"/>
            <a:ext cx="5575300" cy="931405"/>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p:cNvSpPr/>
          <p:nvPr/>
        </p:nvSpPr>
        <p:spPr>
          <a:xfrm>
            <a:off x="0" y="-1"/>
            <a:ext cx="4656771" cy="6857999"/>
          </a:xfrm>
          <a:prstGeom prst="rect">
            <a:avLst/>
          </a:prstGeom>
          <a:blipFill>
            <a:blip r:embed="rId1"/>
            <a:srcRect/>
            <a:stretch>
              <a:fillRect l="-6" r="-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42480" y="1488918"/>
            <a:ext cx="3115945" cy="589915"/>
          </a:xfrm>
          <a:prstGeom prst="rect">
            <a:avLst/>
          </a:prstGeom>
        </p:spPr>
        <p:txBody>
          <a:bodyPr wrap="non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性能测试的概念</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12" name="矩形 11"/>
          <p:cNvSpPr/>
          <p:nvPr/>
        </p:nvSpPr>
        <p:spPr>
          <a:xfrm>
            <a:off x="5931379" y="1496538"/>
            <a:ext cx="722255" cy="589915"/>
          </a:xfrm>
          <a:prstGeom prst="rect">
            <a:avLst/>
          </a:prstGeom>
        </p:spPr>
        <p:txBody>
          <a:bodyPr wrap="square" lIns="98009" tIns="49005" rIns="98009" bIns="49005">
            <a:spAutoFit/>
          </a:bodyPr>
          <a:lstStyle/>
          <a:p>
            <a:r>
              <a:rPr lang="en-US" altLang="zh-CN"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01.</a:t>
            </a:r>
            <a:endParaRPr lang="en-US" altLang="zh-CN"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nvGrpSpPr>
          <p:cNvPr id="22" name="组合 21"/>
          <p:cNvGrpSpPr/>
          <p:nvPr/>
        </p:nvGrpSpPr>
        <p:grpSpPr>
          <a:xfrm>
            <a:off x="5931379" y="2582630"/>
            <a:ext cx="3927046" cy="597535"/>
            <a:chOff x="6192636" y="1963553"/>
            <a:chExt cx="3927046" cy="597535"/>
          </a:xfrm>
        </p:grpSpPr>
        <p:sp>
          <p:nvSpPr>
            <p:cNvPr id="23" name="矩形 22"/>
            <p:cNvSpPr/>
            <p:nvPr/>
          </p:nvSpPr>
          <p:spPr>
            <a:xfrm>
              <a:off x="7003737" y="1963553"/>
              <a:ext cx="3115945" cy="589915"/>
            </a:xfrm>
            <a:prstGeom prst="rect">
              <a:avLst/>
            </a:prstGeom>
          </p:spPr>
          <p:txBody>
            <a:bodyPr wrap="non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性能测试的目的</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4" name="矩形 23"/>
            <p:cNvSpPr/>
            <p:nvPr/>
          </p:nvSpPr>
          <p:spPr>
            <a:xfrm>
              <a:off x="6192636" y="1971173"/>
              <a:ext cx="722255" cy="589915"/>
            </a:xfrm>
            <a:prstGeom prst="rect">
              <a:avLst/>
            </a:prstGeom>
          </p:spPr>
          <p:txBody>
            <a:bodyPr wrap="squar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02.</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5" name="组合 24"/>
          <p:cNvGrpSpPr/>
          <p:nvPr/>
        </p:nvGrpSpPr>
        <p:grpSpPr>
          <a:xfrm>
            <a:off x="5931379" y="3676342"/>
            <a:ext cx="3927046" cy="597535"/>
            <a:chOff x="6192636" y="1963553"/>
            <a:chExt cx="3927046" cy="597535"/>
          </a:xfrm>
        </p:grpSpPr>
        <p:sp>
          <p:nvSpPr>
            <p:cNvPr id="26" name="矩形 25"/>
            <p:cNvSpPr/>
            <p:nvPr/>
          </p:nvSpPr>
          <p:spPr>
            <a:xfrm>
              <a:off x="7003737" y="1963553"/>
              <a:ext cx="3115945" cy="589915"/>
            </a:xfrm>
            <a:prstGeom prst="rect">
              <a:avLst/>
            </a:prstGeom>
          </p:spPr>
          <p:txBody>
            <a:bodyPr wrap="non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性能测试的实施</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7" name="矩形 26"/>
            <p:cNvSpPr/>
            <p:nvPr/>
          </p:nvSpPr>
          <p:spPr>
            <a:xfrm>
              <a:off x="6192636" y="1971173"/>
              <a:ext cx="722255" cy="589915"/>
            </a:xfrm>
            <a:prstGeom prst="rect">
              <a:avLst/>
            </a:prstGeom>
          </p:spPr>
          <p:txBody>
            <a:bodyPr wrap="squar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03.</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8" name="组合 27"/>
          <p:cNvGrpSpPr/>
          <p:nvPr/>
        </p:nvGrpSpPr>
        <p:grpSpPr>
          <a:xfrm>
            <a:off x="5931379" y="4770053"/>
            <a:ext cx="3922601" cy="597535"/>
            <a:chOff x="6192636" y="1963553"/>
            <a:chExt cx="3922601" cy="597535"/>
          </a:xfrm>
        </p:grpSpPr>
        <p:sp>
          <p:nvSpPr>
            <p:cNvPr id="29" name="矩形 28"/>
            <p:cNvSpPr/>
            <p:nvPr/>
          </p:nvSpPr>
          <p:spPr>
            <a:xfrm>
              <a:off x="7003737" y="1963553"/>
              <a:ext cx="3111500" cy="589915"/>
            </a:xfrm>
            <a:prstGeom prst="rect">
              <a:avLst/>
            </a:prstGeom>
          </p:spPr>
          <p:txBody>
            <a:bodyPr wrap="none" lIns="98009" tIns="49005" rIns="98009" bIns="49005">
              <a:spAutoFit/>
            </a:bodyPr>
            <a:lstStyle/>
            <a:p>
              <a:r>
                <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性能测试的分析</a:t>
              </a:r>
              <a:endPar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30" name="矩形 29"/>
            <p:cNvSpPr/>
            <p:nvPr/>
          </p:nvSpPr>
          <p:spPr>
            <a:xfrm>
              <a:off x="6192636" y="1971173"/>
              <a:ext cx="722255" cy="589915"/>
            </a:xfrm>
            <a:prstGeom prst="rect">
              <a:avLst/>
            </a:prstGeom>
          </p:spPr>
          <p:txBody>
            <a:bodyPr wrap="square" lIns="98009" tIns="49005" rIns="98009" bIns="49005">
              <a:spAutoFit/>
            </a:bodyPr>
            <a:lstStyle/>
            <a:p>
              <a:r>
                <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04.</a:t>
              </a:r>
              <a:endPar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grpSp>
      <p:cxnSp>
        <p:nvCxnSpPr>
          <p:cNvPr id="34" name="直接连接符 33"/>
          <p:cNvCxnSpPr/>
          <p:nvPr/>
        </p:nvCxnSpPr>
        <p:spPr>
          <a:xfrm>
            <a:off x="6058695" y="3444404"/>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58695" y="4532975"/>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058695" y="2424775"/>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4845" y="2341245"/>
            <a:ext cx="2635250" cy="829945"/>
          </a:xfrm>
          <a:prstGeom prst="rect">
            <a:avLst/>
          </a:prstGeom>
          <a:noFill/>
        </p:spPr>
        <p:txBody>
          <a:bodyPr wrap="square" rtlCol="0">
            <a:spAutoFit/>
          </a:bodyPr>
          <a:p>
            <a:r>
              <a:rPr lang="zh-CN" altLang="en-US" sz="4800" b="1" dirty="0">
                <a:solidFill>
                  <a:schemeClr val="bg1"/>
                </a:solidFill>
                <a:latin typeface="Arial" panose="020B0604020202020204" pitchFamily="34" charset="0"/>
                <a:ea typeface="汉仪旗黑-55简" panose="00020600040101010101" charset="-122"/>
              </a:rPr>
              <a:t>分享大纲</a:t>
            </a:r>
            <a:endParaRPr lang="zh-CN" altLang="en-US" sz="4800" b="1" dirty="0">
              <a:solidFill>
                <a:schemeClr val="bg1"/>
              </a:solidFill>
              <a:latin typeface="Arial" panose="020B0604020202020204" pitchFamily="34" charset="0"/>
              <a:ea typeface="汉仪旗黑-55简" panose="00020600040101010101" charset="-122"/>
            </a:endParaRPr>
          </a:p>
        </p:txBody>
      </p:sp>
      <p:sp>
        <p:nvSpPr>
          <p:cNvPr id="8" name="文本框 7"/>
          <p:cNvSpPr txBox="1"/>
          <p:nvPr/>
        </p:nvSpPr>
        <p:spPr>
          <a:xfrm>
            <a:off x="785150" y="3676342"/>
            <a:ext cx="1504315" cy="460375"/>
          </a:xfrm>
          <a:prstGeom prst="rect">
            <a:avLst/>
          </a:prstGeom>
          <a:noFill/>
        </p:spPr>
        <p:txBody>
          <a:bodyPr wrap="none" rtlCol="0">
            <a:spAutoFit/>
          </a:bodyPr>
          <a:p>
            <a:r>
              <a:rPr lang="en-US" altLang="zh-CN" sz="2400" spc="100" dirty="0">
                <a:solidFill>
                  <a:schemeClr val="bg1"/>
                </a:solidFill>
                <a:latin typeface="Arial" panose="020B0604020202020204" pitchFamily="34" charset="0"/>
                <a:ea typeface="汉仪旗黑-55简" panose="00020600040101010101" charset="-122"/>
              </a:rPr>
              <a:t>Contents</a:t>
            </a:r>
            <a:endParaRPr lang="en-US" altLang="zh-CN" sz="2400" spc="100" dirty="0">
              <a:solidFill>
                <a:schemeClr val="bg1"/>
              </a:solidFill>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p:nvPr/>
        </p:nvPicPr>
        <p:blipFill rotWithShape="1">
          <a:blip r:embed="rId1">
            <a:extLst>
              <a:ext uri="{28A0092B-C50C-407E-A947-70E740481C1C}">
                <a14:useLocalDpi xmlns:a14="http://schemas.microsoft.com/office/drawing/2010/main" val="0"/>
              </a:ext>
            </a:extLst>
          </a:blip>
          <a:srcRect t="1248" b="15966"/>
          <a:stretch>
            <a:fillRect/>
          </a:stretch>
        </p:blipFill>
        <p:spPr>
          <a:xfrm>
            <a:off x="0" y="0"/>
            <a:ext cx="12192000" cy="6858000"/>
          </a:xfrm>
          <a:custGeom>
            <a:avLst/>
            <a:gdLst>
              <a:gd name="connsiteX0" fmla="*/ 10610849 w 12192000"/>
              <a:gd name="connsiteY0" fmla="*/ 0 h 6858000"/>
              <a:gd name="connsiteX1" fmla="*/ 12192000 w 12192000"/>
              <a:gd name="connsiteY1" fmla="*/ 0 h 6858000"/>
              <a:gd name="connsiteX2" fmla="*/ 12192000 w 12192000"/>
              <a:gd name="connsiteY2" fmla="*/ 6858000 h 6858000"/>
              <a:gd name="connsiteX3" fmla="*/ 10610849 w 12192000"/>
              <a:gd name="connsiteY3" fmla="*/ 6858000 h 6858000"/>
              <a:gd name="connsiteX4" fmla="*/ 0 w 12192000"/>
              <a:gd name="connsiteY4" fmla="*/ 0 h 6858000"/>
              <a:gd name="connsiteX5" fmla="*/ 4775199 w 12192000"/>
              <a:gd name="connsiteY5" fmla="*/ 0 h 6858000"/>
              <a:gd name="connsiteX6" fmla="*/ 4775199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10610849" y="0"/>
                </a:moveTo>
                <a:lnTo>
                  <a:pt x="12192000" y="0"/>
                </a:lnTo>
                <a:lnTo>
                  <a:pt x="12192000" y="6858000"/>
                </a:lnTo>
                <a:lnTo>
                  <a:pt x="10610849" y="6858000"/>
                </a:lnTo>
                <a:close/>
                <a:moveTo>
                  <a:pt x="0" y="0"/>
                </a:moveTo>
                <a:lnTo>
                  <a:pt x="4775199" y="0"/>
                </a:lnTo>
                <a:lnTo>
                  <a:pt x="4775199" y="6858000"/>
                </a:lnTo>
                <a:lnTo>
                  <a:pt x="0" y="6858000"/>
                </a:lnTo>
                <a:close/>
              </a:path>
            </a:pathLst>
          </a:custGeom>
        </p:spPr>
      </p:pic>
      <p:cxnSp>
        <p:nvCxnSpPr>
          <p:cNvPr id="30" name="直接连接符 29"/>
          <p:cNvCxnSpPr/>
          <p:nvPr/>
        </p:nvCxnSpPr>
        <p:spPr>
          <a:xfrm>
            <a:off x="491884" y="1206241"/>
            <a:ext cx="328373"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9" name="矩形: 圆角 8"/>
          <p:cNvSpPr/>
          <p:nvPr/>
        </p:nvSpPr>
        <p:spPr>
          <a:xfrm>
            <a:off x="4957445" y="394970"/>
            <a:ext cx="932815" cy="811530"/>
          </a:xfrm>
          <a:prstGeom prst="roundRect">
            <a:avLst>
              <a:gd name="adj" fmla="val 10966"/>
            </a:avLst>
          </a:prstGeom>
          <a:solidFill>
            <a:schemeClr val="bg1"/>
          </a:solidFill>
          <a:ln>
            <a:solidFill>
              <a:schemeClr val="bg1">
                <a:lumMod val="75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p:nvSpPr>
        <p:spPr>
          <a:xfrm>
            <a:off x="5970270" y="690880"/>
            <a:ext cx="3962400" cy="737235"/>
          </a:xfrm>
          <a:prstGeom prst="rect">
            <a:avLst/>
          </a:prstGeom>
        </p:spPr>
        <p:txBody>
          <a:bodyPr wrap="square">
            <a:spAutoFit/>
          </a:bodyPr>
          <a:lstStyle/>
          <a:p>
            <a:pPr algn="just">
              <a:lnSpc>
                <a:spcPct val="150000"/>
              </a:lnSpc>
            </a:pPr>
            <a:r>
              <a:rPr lang="zh-CN" altLang="en-US" sz="1400" dirty="0">
                <a:latin typeface="Arial" panose="020B0604020202020204" pitchFamily="34" charset="0"/>
                <a:ea typeface="汉仪旗黑-55简" panose="00020600040101010101" charset="-122"/>
              </a:rPr>
              <a:t>和产品还有架构师根据</a:t>
            </a:r>
            <a:r>
              <a:rPr lang="zh-CN" altLang="en-US" sz="1400" b="1" dirty="0">
                <a:solidFill>
                  <a:srgbClr val="FF0000"/>
                </a:solidFill>
                <a:latin typeface="Arial" panose="020B0604020202020204" pitchFamily="34" charset="0"/>
                <a:ea typeface="汉仪旗黑-55简" panose="00020600040101010101" charset="-122"/>
              </a:rPr>
              <a:t>现有的用户使用情况</a:t>
            </a:r>
            <a:r>
              <a:rPr lang="zh-CN" altLang="en-US" sz="1400" dirty="0">
                <a:latin typeface="Arial" panose="020B0604020202020204" pitchFamily="34" charset="0"/>
                <a:ea typeface="汉仪旗黑-55简" panose="00020600040101010101" charset="-122"/>
              </a:rPr>
              <a:t>，确定一个</a:t>
            </a:r>
            <a:r>
              <a:rPr lang="zh-CN" altLang="en-US" sz="1400" b="1" dirty="0">
                <a:solidFill>
                  <a:srgbClr val="FF0000"/>
                </a:solidFill>
                <a:latin typeface="Arial" panose="020B0604020202020204" pitchFamily="34" charset="0"/>
                <a:ea typeface="汉仪旗黑-55简" panose="00020600040101010101" charset="-122"/>
              </a:rPr>
              <a:t>准确有效的性能指标</a:t>
            </a:r>
            <a:r>
              <a:rPr lang="zh-CN" altLang="en-US" sz="1400" dirty="0">
                <a:latin typeface="Arial" panose="020B0604020202020204" pitchFamily="34" charset="0"/>
                <a:ea typeface="汉仪旗黑-55简" panose="00020600040101010101" charset="-122"/>
              </a:rPr>
              <a:t>。</a:t>
            </a:r>
            <a:endParaRPr lang="zh-CN" altLang="en-US" sz="1400" dirty="0">
              <a:latin typeface="Arial" panose="020B0604020202020204" pitchFamily="34" charset="0"/>
              <a:ea typeface="汉仪旗黑-55简" panose="00020600040101010101" charset="-122"/>
            </a:endParaRPr>
          </a:p>
        </p:txBody>
      </p:sp>
      <p:sp>
        <p:nvSpPr>
          <p:cNvPr id="42" name="矩形 41"/>
          <p:cNvSpPr/>
          <p:nvPr/>
        </p:nvSpPr>
        <p:spPr>
          <a:xfrm>
            <a:off x="5970270" y="295275"/>
            <a:ext cx="3161030" cy="423545"/>
          </a:xfrm>
          <a:prstGeom prst="rect">
            <a:avLst/>
          </a:prstGeom>
        </p:spPr>
        <p:txBody>
          <a:bodyPr wrap="square">
            <a:spAutoFit/>
          </a:bodyPr>
          <a:lstStyle/>
          <a:p>
            <a:pPr>
              <a:lnSpc>
                <a:spcPct val="120000"/>
              </a:lnSpc>
            </a:pPr>
            <a:r>
              <a:rPr lang="zh-CN" altLang="en-US" b="1" dirty="0">
                <a:solidFill>
                  <a:schemeClr val="accent1"/>
                </a:solidFill>
                <a:latin typeface="Arial" panose="020B0604020202020204" pitchFamily="34" charset="0"/>
                <a:ea typeface="汉仪旗黑-55简" panose="00020600040101010101" charset="-122"/>
              </a:rPr>
              <a:t>确认性能指标</a:t>
            </a:r>
            <a:endParaRPr lang="zh-CN" altLang="en-US" b="1" dirty="0">
              <a:solidFill>
                <a:schemeClr val="accent1"/>
              </a:solidFill>
              <a:latin typeface="Arial" panose="020B0604020202020204" pitchFamily="34" charset="0"/>
              <a:ea typeface="汉仪旗黑-55简" panose="00020600040101010101" charset="-122"/>
            </a:endParaRPr>
          </a:p>
        </p:txBody>
      </p:sp>
      <p:sp>
        <p:nvSpPr>
          <p:cNvPr id="53" name="矩形: 圆角 52"/>
          <p:cNvSpPr/>
          <p:nvPr/>
        </p:nvSpPr>
        <p:spPr>
          <a:xfrm>
            <a:off x="4974590" y="1482725"/>
            <a:ext cx="932815" cy="811530"/>
          </a:xfrm>
          <a:prstGeom prst="roundRect">
            <a:avLst>
              <a:gd name="adj" fmla="val 10966"/>
            </a:avLst>
          </a:prstGeom>
          <a:solidFill>
            <a:schemeClr val="bg1"/>
          </a:solidFill>
          <a:ln>
            <a:solidFill>
              <a:schemeClr val="bg1">
                <a:lumMod val="75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987415" y="1790700"/>
            <a:ext cx="3962400" cy="737235"/>
          </a:xfrm>
          <a:prstGeom prst="rect">
            <a:avLst/>
          </a:prstGeom>
        </p:spPr>
        <p:txBody>
          <a:bodyPr wrap="square">
            <a:spAutoFit/>
          </a:bodyPr>
          <a:lstStyle/>
          <a:p>
            <a:pPr algn="just">
              <a:lnSpc>
                <a:spcPct val="150000"/>
              </a:lnSpc>
              <a:buClrTx/>
              <a:buSzTx/>
              <a:buFontTx/>
            </a:pPr>
            <a:r>
              <a:rPr lang="zh-CN" altLang="en-US" sz="1400" dirty="0">
                <a:latin typeface="Arial" panose="020B0604020202020204" pitchFamily="34" charset="0"/>
                <a:ea typeface="汉仪旗黑-55简" panose="00020600040101010101" charset="-122"/>
                <a:cs typeface="微软雅黑" panose="020B0503020204020204" pitchFamily="34" charset="-122"/>
              </a:rPr>
              <a:t>使用</a:t>
            </a:r>
            <a:r>
              <a:rPr lang="en-US" altLang="zh-CN"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Jmeter</a:t>
            </a:r>
            <a:r>
              <a:rPr lang="zh-CN" altLang="en-US"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工具</a:t>
            </a:r>
            <a:r>
              <a:rPr lang="zh-CN" altLang="en-US" sz="1400" dirty="0">
                <a:latin typeface="Arial" panose="020B0604020202020204" pitchFamily="34" charset="0"/>
                <a:ea typeface="汉仪旗黑-55简" panose="00020600040101010101" charset="-122"/>
                <a:cs typeface="微软雅黑" panose="020B0503020204020204" pitchFamily="34" charset="-122"/>
              </a:rPr>
              <a:t>，根据</a:t>
            </a:r>
            <a:r>
              <a:rPr lang="zh-CN" altLang="en-US"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用户使用的场景</a:t>
            </a:r>
            <a:r>
              <a:rPr lang="zh-CN" altLang="en-US" sz="1400" dirty="0">
                <a:latin typeface="Arial" panose="020B0604020202020204" pitchFamily="34" charset="0"/>
                <a:ea typeface="汉仪旗黑-55简" panose="00020600040101010101" charset="-122"/>
                <a:cs typeface="微软雅黑" panose="020B0503020204020204" pitchFamily="34" charset="-122"/>
              </a:rPr>
              <a:t>编写性能测试脚本。</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p:txBody>
      </p:sp>
      <p:sp>
        <p:nvSpPr>
          <p:cNvPr id="55" name="矩形 54"/>
          <p:cNvSpPr/>
          <p:nvPr/>
        </p:nvSpPr>
        <p:spPr>
          <a:xfrm>
            <a:off x="5987415" y="1383030"/>
            <a:ext cx="3161030" cy="423545"/>
          </a:xfrm>
          <a:prstGeom prst="rect">
            <a:avLst/>
          </a:prstGeom>
        </p:spPr>
        <p:txBody>
          <a:bodyPr wrap="square">
            <a:spAutoFit/>
          </a:bodyPr>
          <a:lstStyle/>
          <a:p>
            <a:pPr>
              <a:lnSpc>
                <a:spcPct val="120000"/>
              </a:lnSpc>
            </a:pPr>
            <a:r>
              <a:rPr lang="zh-CN" altLang="en-US" b="1" dirty="0">
                <a:solidFill>
                  <a:schemeClr val="accent1"/>
                </a:solidFill>
                <a:latin typeface="Arial" panose="020B0604020202020204" pitchFamily="34" charset="0"/>
                <a:ea typeface="汉仪旗黑-55简" panose="00020600040101010101" charset="-122"/>
              </a:rPr>
              <a:t>编写性能测试脚本</a:t>
            </a:r>
            <a:endParaRPr lang="zh-CN" altLang="en-US" b="1" dirty="0">
              <a:solidFill>
                <a:schemeClr val="accent1"/>
              </a:solidFill>
              <a:latin typeface="Arial" panose="020B0604020202020204" pitchFamily="34" charset="0"/>
              <a:ea typeface="汉仪旗黑-55简" panose="00020600040101010101" charset="-122"/>
            </a:endParaRPr>
          </a:p>
        </p:txBody>
      </p:sp>
      <p:sp>
        <p:nvSpPr>
          <p:cNvPr id="57" name="矩形: 圆角 56"/>
          <p:cNvSpPr/>
          <p:nvPr/>
        </p:nvSpPr>
        <p:spPr>
          <a:xfrm>
            <a:off x="4957445" y="2569845"/>
            <a:ext cx="932815" cy="811530"/>
          </a:xfrm>
          <a:prstGeom prst="roundRect">
            <a:avLst>
              <a:gd name="adj" fmla="val 10966"/>
            </a:avLst>
          </a:prstGeom>
          <a:solidFill>
            <a:schemeClr val="bg1"/>
          </a:solidFill>
          <a:ln>
            <a:solidFill>
              <a:schemeClr val="bg1">
                <a:lumMod val="75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5970270" y="2867025"/>
            <a:ext cx="3962400" cy="737235"/>
          </a:xfrm>
          <a:prstGeom prst="rect">
            <a:avLst/>
          </a:prstGeom>
        </p:spPr>
        <p:txBody>
          <a:bodyPr wrap="square">
            <a:spAutoFit/>
          </a:bodyPr>
          <a:lstStyle/>
          <a:p>
            <a:pPr algn="just">
              <a:lnSpc>
                <a:spcPct val="150000"/>
              </a:lnSpc>
              <a:buClrTx/>
              <a:buSzTx/>
              <a:buFontTx/>
            </a:pPr>
            <a:r>
              <a:rPr lang="zh-CN" altLang="en-US" sz="1400" dirty="0">
                <a:latin typeface="Arial" panose="020B0604020202020204" pitchFamily="34" charset="0"/>
                <a:ea typeface="汉仪旗黑-55简" panose="00020600040101010101" charset="-122"/>
              </a:rPr>
              <a:t>条件允许下最优的数据便是</a:t>
            </a:r>
            <a:r>
              <a:rPr lang="zh-CN" altLang="en-US" sz="1400" b="1" dirty="0">
                <a:solidFill>
                  <a:srgbClr val="FF0000"/>
                </a:solidFill>
                <a:latin typeface="Arial" panose="020B0604020202020204" pitchFamily="34" charset="0"/>
                <a:ea typeface="汉仪旗黑-55简" panose="00020600040101010101" charset="-122"/>
              </a:rPr>
              <a:t>放大的上线的脱敏数据</a:t>
            </a:r>
            <a:r>
              <a:rPr lang="zh-CN" altLang="en-US" sz="1400" dirty="0">
                <a:latin typeface="Arial" panose="020B0604020202020204" pitchFamily="34" charset="0"/>
                <a:ea typeface="汉仪旗黑-55简" panose="00020600040101010101" charset="-122"/>
              </a:rPr>
              <a:t>，像新项目就只能自己造数据了。</a:t>
            </a:r>
            <a:endParaRPr lang="zh-CN" altLang="en-US" sz="1400" dirty="0">
              <a:latin typeface="Arial" panose="020B0604020202020204" pitchFamily="34" charset="0"/>
              <a:ea typeface="汉仪旗黑-55简" panose="00020600040101010101" charset="-122"/>
            </a:endParaRPr>
          </a:p>
        </p:txBody>
      </p:sp>
      <p:sp>
        <p:nvSpPr>
          <p:cNvPr id="59" name="矩形 58"/>
          <p:cNvSpPr/>
          <p:nvPr/>
        </p:nvSpPr>
        <p:spPr>
          <a:xfrm>
            <a:off x="5970270" y="2470150"/>
            <a:ext cx="3161030" cy="423545"/>
          </a:xfrm>
          <a:prstGeom prst="rect">
            <a:avLst/>
          </a:prstGeom>
        </p:spPr>
        <p:txBody>
          <a:bodyPr wrap="square">
            <a:spAutoFit/>
          </a:bodyPr>
          <a:lstStyle/>
          <a:p>
            <a:pPr>
              <a:lnSpc>
                <a:spcPct val="120000"/>
              </a:lnSpc>
            </a:pPr>
            <a:r>
              <a:rPr lang="zh-CN" altLang="en-US" b="1" dirty="0">
                <a:solidFill>
                  <a:schemeClr val="accent1"/>
                </a:solidFill>
                <a:latin typeface="Arial" panose="020B0604020202020204" pitchFamily="34" charset="0"/>
                <a:ea typeface="汉仪旗黑-55简" panose="00020600040101010101" charset="-122"/>
              </a:rPr>
              <a:t>压测数据准备</a:t>
            </a:r>
            <a:endParaRPr lang="zh-CN" altLang="en-US" b="1" dirty="0">
              <a:solidFill>
                <a:schemeClr val="accent1"/>
              </a:solidFill>
              <a:latin typeface="Arial" panose="020B0604020202020204" pitchFamily="34" charset="0"/>
              <a:ea typeface="汉仪旗黑-55简" panose="00020600040101010101" charset="-122"/>
            </a:endParaRPr>
          </a:p>
        </p:txBody>
      </p:sp>
      <p:sp>
        <p:nvSpPr>
          <p:cNvPr id="20" name="文本框 19"/>
          <p:cNvSpPr txBox="1"/>
          <p:nvPr/>
        </p:nvSpPr>
        <p:spPr>
          <a:xfrm>
            <a:off x="492171" y="366623"/>
            <a:ext cx="3825378"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性能测试的实施</a:t>
            </a:r>
            <a:endParaRPr lang="zh-CN" altLang="en-US" sz="3400" b="1" dirty="0">
              <a:latin typeface="Arial" panose="020B0604020202020204" pitchFamily="34" charset="0"/>
              <a:ea typeface="汉仪旗黑-55简" panose="00020600040101010101" charset="-122"/>
            </a:endParaRPr>
          </a:p>
        </p:txBody>
      </p:sp>
      <p:sp>
        <p:nvSpPr>
          <p:cNvPr id="2" name="矩形: 圆角 56"/>
          <p:cNvSpPr/>
          <p:nvPr/>
        </p:nvSpPr>
        <p:spPr>
          <a:xfrm>
            <a:off x="4939665" y="3601085"/>
            <a:ext cx="932815" cy="811530"/>
          </a:xfrm>
          <a:prstGeom prst="roundRect">
            <a:avLst>
              <a:gd name="adj" fmla="val 10966"/>
            </a:avLst>
          </a:prstGeom>
          <a:solidFill>
            <a:schemeClr val="bg1"/>
          </a:solidFill>
          <a:ln>
            <a:solidFill>
              <a:schemeClr val="bg1">
                <a:lumMod val="75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5952490" y="3898265"/>
            <a:ext cx="3962400" cy="737235"/>
          </a:xfrm>
          <a:prstGeom prst="rect">
            <a:avLst/>
          </a:prstGeom>
        </p:spPr>
        <p:txBody>
          <a:bodyPr wrap="square">
            <a:spAutoFit/>
          </a:bodyPr>
          <a:p>
            <a:pPr algn="just">
              <a:lnSpc>
                <a:spcPct val="150000"/>
              </a:lnSpc>
              <a:buClrTx/>
              <a:buSzTx/>
              <a:buFontTx/>
            </a:pPr>
            <a:r>
              <a:rPr lang="zh-CN" altLang="en-US" sz="1400" dirty="0">
                <a:latin typeface="Arial" panose="020B0604020202020204" pitchFamily="34" charset="0"/>
                <a:ea typeface="汉仪旗黑-55简" panose="00020600040101010101" charset="-122"/>
              </a:rPr>
              <a:t>申请性能测试的机器，然后配合</a:t>
            </a:r>
            <a:r>
              <a:rPr lang="zh-CN" altLang="en-US" sz="1400" b="1" dirty="0">
                <a:solidFill>
                  <a:srgbClr val="FF0000"/>
                </a:solidFill>
                <a:latin typeface="Arial" panose="020B0604020202020204" pitchFamily="34" charset="0"/>
                <a:ea typeface="汉仪旗黑-55简" panose="00020600040101010101" charset="-122"/>
              </a:rPr>
              <a:t>运维和开发</a:t>
            </a:r>
            <a:r>
              <a:rPr lang="zh-CN" altLang="en-US" sz="1400" dirty="0">
                <a:latin typeface="Arial" panose="020B0604020202020204" pitchFamily="34" charset="0"/>
                <a:ea typeface="汉仪旗黑-55简" panose="00020600040101010101" charset="-122"/>
              </a:rPr>
              <a:t>一起完成性能测试环境的搭建。</a:t>
            </a:r>
            <a:endParaRPr lang="zh-CN" altLang="en-US" sz="1400" dirty="0">
              <a:latin typeface="Arial" panose="020B0604020202020204" pitchFamily="34" charset="0"/>
              <a:ea typeface="汉仪旗黑-55简" panose="00020600040101010101" charset="-122"/>
            </a:endParaRPr>
          </a:p>
        </p:txBody>
      </p:sp>
      <p:sp>
        <p:nvSpPr>
          <p:cNvPr id="4" name="矩形 3"/>
          <p:cNvSpPr/>
          <p:nvPr/>
        </p:nvSpPr>
        <p:spPr>
          <a:xfrm>
            <a:off x="5952490" y="3501390"/>
            <a:ext cx="3161030" cy="423545"/>
          </a:xfrm>
          <a:prstGeom prst="rect">
            <a:avLst/>
          </a:prstGeom>
        </p:spPr>
        <p:txBody>
          <a:bodyPr wrap="square">
            <a:spAutoFit/>
          </a:bodyPr>
          <a:p>
            <a:pPr>
              <a:lnSpc>
                <a:spcPct val="120000"/>
              </a:lnSpc>
            </a:pPr>
            <a:r>
              <a:rPr lang="zh-CN" altLang="en-US" b="1" dirty="0">
                <a:solidFill>
                  <a:schemeClr val="accent1"/>
                </a:solidFill>
                <a:latin typeface="Arial" panose="020B0604020202020204" pitchFamily="34" charset="0"/>
                <a:ea typeface="汉仪旗黑-55简" panose="00020600040101010101" charset="-122"/>
              </a:rPr>
              <a:t>性能测试环境搭建</a:t>
            </a:r>
            <a:endParaRPr lang="zh-CN" altLang="en-US" b="1" dirty="0">
              <a:solidFill>
                <a:schemeClr val="accent1"/>
              </a:solidFill>
              <a:latin typeface="Arial" panose="020B0604020202020204" pitchFamily="34" charset="0"/>
              <a:ea typeface="汉仪旗黑-55简" panose="00020600040101010101" charset="-122"/>
            </a:endParaRPr>
          </a:p>
        </p:txBody>
      </p:sp>
      <p:grpSp>
        <p:nvGrpSpPr>
          <p:cNvPr id="5" name="组合 4"/>
          <p:cNvGrpSpPr/>
          <p:nvPr/>
        </p:nvGrpSpPr>
        <p:grpSpPr>
          <a:xfrm>
            <a:off x="5163820" y="3804285"/>
            <a:ext cx="449580" cy="391160"/>
            <a:chOff x="10235831" y="2705374"/>
            <a:chExt cx="379384" cy="379384"/>
          </a:xfrm>
        </p:grpSpPr>
        <p:sp>
          <p:nvSpPr>
            <p:cNvPr id="6" name="任意多边形: 形状 24"/>
            <p:cNvSpPr/>
            <p:nvPr/>
          </p:nvSpPr>
          <p:spPr>
            <a:xfrm>
              <a:off x="10235831" y="2705374"/>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accent1"/>
            </a:solidFill>
            <a:ln w="9525" cap="flat">
              <a:noFill/>
              <a:prstDash val="solid"/>
              <a:miter/>
            </a:ln>
          </p:spPr>
          <p:txBody>
            <a:bodyPr rtlCol="0" anchor="ctr"/>
            <a:p>
              <a:endParaRPr lang="zh-CN" altLang="en-US"/>
            </a:p>
          </p:txBody>
        </p:sp>
        <p:sp>
          <p:nvSpPr>
            <p:cNvPr id="7" name="任意多边形: 形状 25"/>
            <p:cNvSpPr/>
            <p:nvPr/>
          </p:nvSpPr>
          <p:spPr>
            <a:xfrm>
              <a:off x="10300093" y="2800167"/>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accent1"/>
            </a:solidFill>
            <a:ln w="9525" cap="flat">
              <a:noFill/>
              <a:prstDash val="solid"/>
              <a:miter/>
            </a:ln>
          </p:spPr>
          <p:txBody>
            <a:bodyPr rtlCol="0" anchor="ctr"/>
            <a:p>
              <a:endParaRPr lang="zh-CN" altLang="en-US"/>
            </a:p>
          </p:txBody>
        </p:sp>
      </p:grpSp>
      <p:sp>
        <p:nvSpPr>
          <p:cNvPr id="8" name="矩形: 圆角 56"/>
          <p:cNvSpPr/>
          <p:nvPr/>
        </p:nvSpPr>
        <p:spPr>
          <a:xfrm>
            <a:off x="4922520" y="4692015"/>
            <a:ext cx="932815" cy="811530"/>
          </a:xfrm>
          <a:prstGeom prst="roundRect">
            <a:avLst>
              <a:gd name="adj" fmla="val 10966"/>
            </a:avLst>
          </a:prstGeom>
          <a:solidFill>
            <a:schemeClr val="bg1"/>
          </a:solidFill>
          <a:ln>
            <a:solidFill>
              <a:schemeClr val="bg1">
                <a:lumMod val="75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935345" y="4989195"/>
            <a:ext cx="3962400" cy="737235"/>
          </a:xfrm>
          <a:prstGeom prst="rect">
            <a:avLst/>
          </a:prstGeom>
        </p:spPr>
        <p:txBody>
          <a:bodyPr wrap="square">
            <a:spAutoFit/>
          </a:bodyPr>
          <a:lstStyle/>
          <a:p>
            <a:pPr algn="just">
              <a:lnSpc>
                <a:spcPct val="150000"/>
              </a:lnSpc>
              <a:buClrTx/>
              <a:buSzTx/>
              <a:buFontTx/>
            </a:pPr>
            <a:r>
              <a:rPr lang="zh-CN" altLang="en-US" sz="1400" dirty="0">
                <a:latin typeface="Arial" panose="020B0604020202020204" pitchFamily="34" charset="0"/>
                <a:ea typeface="汉仪旗黑-55简" panose="00020600040101010101" charset="-122"/>
              </a:rPr>
              <a:t>根据性能测试用例执行性能测试，在过程中</a:t>
            </a:r>
            <a:r>
              <a:rPr lang="zh-CN" altLang="en-US" sz="1400" b="1" dirty="0">
                <a:solidFill>
                  <a:srgbClr val="FF0000"/>
                </a:solidFill>
                <a:latin typeface="Arial" panose="020B0604020202020204" pitchFamily="34" charset="0"/>
                <a:ea typeface="汉仪旗黑-55简" panose="00020600040101010101" charset="-122"/>
              </a:rPr>
              <a:t>监控系统资源</a:t>
            </a:r>
            <a:r>
              <a:rPr lang="zh-CN" altLang="en-US" sz="1400" dirty="0">
                <a:latin typeface="Arial" panose="020B0604020202020204" pitchFamily="34" charset="0"/>
                <a:ea typeface="汉仪旗黑-55简" panose="00020600040101010101" charset="-122"/>
              </a:rPr>
              <a:t>是否超出了指标。</a:t>
            </a:r>
            <a:endParaRPr lang="zh-CN" altLang="en-US" sz="1400" dirty="0">
              <a:latin typeface="Arial" panose="020B0604020202020204" pitchFamily="34" charset="0"/>
              <a:ea typeface="汉仪旗黑-55简" panose="00020600040101010101" charset="-122"/>
            </a:endParaRPr>
          </a:p>
        </p:txBody>
      </p:sp>
      <p:sp>
        <p:nvSpPr>
          <p:cNvPr id="11" name="矩形 10"/>
          <p:cNvSpPr/>
          <p:nvPr/>
        </p:nvSpPr>
        <p:spPr>
          <a:xfrm>
            <a:off x="5935345" y="4592320"/>
            <a:ext cx="3161030" cy="423545"/>
          </a:xfrm>
          <a:prstGeom prst="rect">
            <a:avLst/>
          </a:prstGeom>
        </p:spPr>
        <p:txBody>
          <a:bodyPr wrap="square">
            <a:spAutoFit/>
          </a:bodyPr>
          <a:lstStyle/>
          <a:p>
            <a:pPr>
              <a:lnSpc>
                <a:spcPct val="120000"/>
              </a:lnSpc>
            </a:pPr>
            <a:r>
              <a:rPr lang="zh-CN" altLang="en-US" b="1" dirty="0">
                <a:solidFill>
                  <a:schemeClr val="accent1"/>
                </a:solidFill>
                <a:latin typeface="Arial" panose="020B0604020202020204" pitchFamily="34" charset="0"/>
                <a:ea typeface="汉仪旗黑-55简" panose="00020600040101010101" charset="-122"/>
              </a:rPr>
              <a:t>执行压测和资源监控</a:t>
            </a:r>
            <a:endParaRPr lang="zh-CN" altLang="en-US" b="1" dirty="0">
              <a:solidFill>
                <a:schemeClr val="accent1"/>
              </a:solidFill>
              <a:latin typeface="Arial" panose="020B0604020202020204" pitchFamily="34" charset="0"/>
              <a:ea typeface="汉仪旗黑-55简" panose="00020600040101010101" charset="-122"/>
            </a:endParaRPr>
          </a:p>
        </p:txBody>
      </p:sp>
      <p:grpSp>
        <p:nvGrpSpPr>
          <p:cNvPr id="12" name="组合 11"/>
          <p:cNvGrpSpPr/>
          <p:nvPr/>
        </p:nvGrpSpPr>
        <p:grpSpPr>
          <a:xfrm>
            <a:off x="5188585" y="4902200"/>
            <a:ext cx="449580" cy="391160"/>
            <a:chOff x="10235831" y="2705374"/>
            <a:chExt cx="379384" cy="379384"/>
          </a:xfrm>
        </p:grpSpPr>
        <p:sp>
          <p:nvSpPr>
            <p:cNvPr id="13" name="任意多边形: 形状 24"/>
            <p:cNvSpPr/>
            <p:nvPr/>
          </p:nvSpPr>
          <p:spPr>
            <a:xfrm>
              <a:off x="10235831" y="2705374"/>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accent1"/>
            </a:solidFill>
            <a:ln w="9525" cap="flat">
              <a:noFill/>
              <a:prstDash val="solid"/>
              <a:miter/>
            </a:ln>
          </p:spPr>
          <p:txBody>
            <a:bodyPr rtlCol="0" anchor="ctr"/>
            <a:lstStyle/>
            <a:p>
              <a:endParaRPr lang="zh-CN" altLang="en-US"/>
            </a:p>
          </p:txBody>
        </p:sp>
        <p:sp>
          <p:nvSpPr>
            <p:cNvPr id="14" name="任意多边形: 形状 25"/>
            <p:cNvSpPr/>
            <p:nvPr/>
          </p:nvSpPr>
          <p:spPr>
            <a:xfrm>
              <a:off x="10300093" y="2800167"/>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accent1"/>
            </a:solidFill>
            <a:ln w="9525" cap="flat">
              <a:noFill/>
              <a:prstDash val="solid"/>
              <a:miter/>
            </a:ln>
          </p:spPr>
          <p:txBody>
            <a:bodyPr rtlCol="0" anchor="ctr"/>
            <a:lstStyle/>
            <a:p>
              <a:endParaRPr lang="zh-CN" altLang="en-US"/>
            </a:p>
          </p:txBody>
        </p:sp>
      </p:grpSp>
      <p:grpSp>
        <p:nvGrpSpPr>
          <p:cNvPr id="18" name="组合 17"/>
          <p:cNvGrpSpPr/>
          <p:nvPr/>
        </p:nvGrpSpPr>
        <p:grpSpPr>
          <a:xfrm>
            <a:off x="5160010" y="601980"/>
            <a:ext cx="449580" cy="391160"/>
            <a:chOff x="10235831" y="2705374"/>
            <a:chExt cx="379384" cy="379384"/>
          </a:xfrm>
        </p:grpSpPr>
        <p:sp>
          <p:nvSpPr>
            <p:cNvPr id="19" name="任意多边形: 形状 24"/>
            <p:cNvSpPr/>
            <p:nvPr/>
          </p:nvSpPr>
          <p:spPr>
            <a:xfrm>
              <a:off x="10235831" y="2705374"/>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accent1"/>
            </a:solidFill>
            <a:ln w="9525" cap="flat">
              <a:noFill/>
              <a:prstDash val="solid"/>
              <a:miter/>
            </a:ln>
          </p:spPr>
          <p:txBody>
            <a:bodyPr rtlCol="0" anchor="ctr"/>
            <a:p>
              <a:endParaRPr lang="zh-CN" altLang="en-US"/>
            </a:p>
          </p:txBody>
        </p:sp>
        <p:sp>
          <p:nvSpPr>
            <p:cNvPr id="27" name="任意多边形: 形状 25"/>
            <p:cNvSpPr/>
            <p:nvPr/>
          </p:nvSpPr>
          <p:spPr>
            <a:xfrm>
              <a:off x="10300093" y="2800167"/>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accent1"/>
            </a:solidFill>
            <a:ln w="9525" cap="flat">
              <a:noFill/>
              <a:prstDash val="solid"/>
              <a:miter/>
            </a:ln>
          </p:spPr>
          <p:txBody>
            <a:bodyPr rtlCol="0" anchor="ctr"/>
            <a:p>
              <a:endParaRPr lang="zh-CN" altLang="en-US"/>
            </a:p>
          </p:txBody>
        </p:sp>
      </p:grpSp>
      <p:grpSp>
        <p:nvGrpSpPr>
          <p:cNvPr id="29" name="组合 28"/>
          <p:cNvGrpSpPr/>
          <p:nvPr/>
        </p:nvGrpSpPr>
        <p:grpSpPr>
          <a:xfrm>
            <a:off x="5184775" y="1692910"/>
            <a:ext cx="449580" cy="391160"/>
            <a:chOff x="10235831" y="2705374"/>
            <a:chExt cx="379384" cy="379384"/>
          </a:xfrm>
        </p:grpSpPr>
        <p:sp>
          <p:nvSpPr>
            <p:cNvPr id="31" name="任意多边形: 形状 24"/>
            <p:cNvSpPr/>
            <p:nvPr/>
          </p:nvSpPr>
          <p:spPr>
            <a:xfrm>
              <a:off x="10235831" y="2705374"/>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accent1"/>
            </a:solidFill>
            <a:ln w="9525" cap="flat">
              <a:noFill/>
              <a:prstDash val="solid"/>
              <a:miter/>
            </a:ln>
          </p:spPr>
          <p:txBody>
            <a:bodyPr rtlCol="0" anchor="ctr"/>
            <a:p>
              <a:endParaRPr lang="zh-CN" altLang="en-US"/>
            </a:p>
          </p:txBody>
        </p:sp>
        <p:sp>
          <p:nvSpPr>
            <p:cNvPr id="39" name="任意多边形: 形状 25"/>
            <p:cNvSpPr/>
            <p:nvPr/>
          </p:nvSpPr>
          <p:spPr>
            <a:xfrm>
              <a:off x="10300093" y="2800167"/>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accent1"/>
            </a:solidFill>
            <a:ln w="9525" cap="flat">
              <a:noFill/>
              <a:prstDash val="solid"/>
              <a:miter/>
            </a:ln>
          </p:spPr>
          <p:txBody>
            <a:bodyPr rtlCol="0" anchor="ctr"/>
            <a:p>
              <a:endParaRPr lang="zh-CN" altLang="en-US"/>
            </a:p>
          </p:txBody>
        </p:sp>
      </p:grpSp>
      <p:grpSp>
        <p:nvGrpSpPr>
          <p:cNvPr id="41" name="组合 40"/>
          <p:cNvGrpSpPr/>
          <p:nvPr/>
        </p:nvGrpSpPr>
        <p:grpSpPr>
          <a:xfrm>
            <a:off x="5177790" y="2769235"/>
            <a:ext cx="449580" cy="391160"/>
            <a:chOff x="10235831" y="2705374"/>
            <a:chExt cx="379384" cy="379384"/>
          </a:xfrm>
        </p:grpSpPr>
        <p:sp>
          <p:nvSpPr>
            <p:cNvPr id="43" name="任意多边形: 形状 24"/>
            <p:cNvSpPr/>
            <p:nvPr/>
          </p:nvSpPr>
          <p:spPr>
            <a:xfrm>
              <a:off x="10235831" y="2705374"/>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accent1"/>
            </a:solidFill>
            <a:ln w="9525" cap="flat">
              <a:noFill/>
              <a:prstDash val="solid"/>
              <a:miter/>
            </a:ln>
          </p:spPr>
          <p:txBody>
            <a:bodyPr rtlCol="0" anchor="ctr"/>
            <a:p>
              <a:endParaRPr lang="zh-CN" altLang="en-US"/>
            </a:p>
          </p:txBody>
        </p:sp>
        <p:sp>
          <p:nvSpPr>
            <p:cNvPr id="44" name="任意多边形: 形状 25"/>
            <p:cNvSpPr/>
            <p:nvPr/>
          </p:nvSpPr>
          <p:spPr>
            <a:xfrm>
              <a:off x="10300093" y="2800167"/>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accent1"/>
            </a:solidFill>
            <a:ln w="9525" cap="flat">
              <a:noFill/>
              <a:prstDash val="solid"/>
              <a:miter/>
            </a:ln>
          </p:spPr>
          <p:txBody>
            <a:bodyPr rtlCol="0" anchor="ctr"/>
            <a:p>
              <a:endParaRPr lang="zh-CN" altLang="en-US"/>
            </a:p>
          </p:txBody>
        </p:sp>
      </p:grpSp>
      <p:sp>
        <p:nvSpPr>
          <p:cNvPr id="45" name="矩形: 圆角 56"/>
          <p:cNvSpPr/>
          <p:nvPr/>
        </p:nvSpPr>
        <p:spPr>
          <a:xfrm>
            <a:off x="4974590" y="5773420"/>
            <a:ext cx="932815" cy="811530"/>
          </a:xfrm>
          <a:prstGeom prst="roundRect">
            <a:avLst>
              <a:gd name="adj" fmla="val 10966"/>
            </a:avLst>
          </a:prstGeom>
          <a:solidFill>
            <a:schemeClr val="bg1"/>
          </a:solidFill>
          <a:ln>
            <a:solidFill>
              <a:schemeClr val="bg1">
                <a:lumMod val="75000"/>
              </a:schemeClr>
            </a:solidFill>
          </a:ln>
          <a:effectLst>
            <a:outerShdw blurRad="254000" dist="381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6" name="矩形 45"/>
          <p:cNvSpPr/>
          <p:nvPr/>
        </p:nvSpPr>
        <p:spPr>
          <a:xfrm>
            <a:off x="5987415" y="6070600"/>
            <a:ext cx="3962400" cy="737235"/>
          </a:xfrm>
          <a:prstGeom prst="rect">
            <a:avLst/>
          </a:prstGeom>
        </p:spPr>
        <p:txBody>
          <a:bodyPr wrap="square">
            <a:spAutoFit/>
          </a:bodyPr>
          <a:p>
            <a:pPr algn="just">
              <a:lnSpc>
                <a:spcPct val="150000"/>
              </a:lnSpc>
              <a:buClrTx/>
              <a:buSzTx/>
              <a:buFontTx/>
            </a:pPr>
            <a:r>
              <a:rPr lang="zh-CN" altLang="en-US" sz="1400" dirty="0">
                <a:latin typeface="Arial" panose="020B0604020202020204" pitchFamily="34" charset="0"/>
                <a:ea typeface="汉仪旗黑-55简" panose="00020600040101010101" charset="-122"/>
              </a:rPr>
              <a:t>根据压测结果</a:t>
            </a:r>
            <a:r>
              <a:rPr lang="zh-CN" altLang="en-US" sz="1400" b="1" dirty="0">
                <a:solidFill>
                  <a:srgbClr val="FF0000"/>
                </a:solidFill>
                <a:latin typeface="Arial" panose="020B0604020202020204" pitchFamily="34" charset="0"/>
                <a:ea typeface="汉仪旗黑-55简" panose="00020600040101010101" charset="-122"/>
              </a:rPr>
              <a:t>编写性能压测报告</a:t>
            </a:r>
            <a:r>
              <a:rPr lang="zh-CN" altLang="en-US" sz="1400" dirty="0">
                <a:latin typeface="Arial" panose="020B0604020202020204" pitchFamily="34" charset="0"/>
                <a:ea typeface="汉仪旗黑-55简" panose="00020600040101010101" charset="-122"/>
              </a:rPr>
              <a:t>，给出性能测试的结果。</a:t>
            </a:r>
            <a:endParaRPr lang="zh-CN" altLang="en-US" sz="1400" dirty="0">
              <a:latin typeface="Arial" panose="020B0604020202020204" pitchFamily="34" charset="0"/>
              <a:ea typeface="汉仪旗黑-55简" panose="00020600040101010101" charset="-122"/>
            </a:endParaRPr>
          </a:p>
        </p:txBody>
      </p:sp>
      <p:sp>
        <p:nvSpPr>
          <p:cNvPr id="47" name="矩形 46"/>
          <p:cNvSpPr/>
          <p:nvPr/>
        </p:nvSpPr>
        <p:spPr>
          <a:xfrm>
            <a:off x="5970270" y="5657850"/>
            <a:ext cx="3161030" cy="423545"/>
          </a:xfrm>
          <a:prstGeom prst="rect">
            <a:avLst/>
          </a:prstGeom>
        </p:spPr>
        <p:txBody>
          <a:bodyPr wrap="square">
            <a:spAutoFit/>
          </a:bodyPr>
          <a:p>
            <a:pPr>
              <a:lnSpc>
                <a:spcPct val="120000"/>
              </a:lnSpc>
            </a:pPr>
            <a:r>
              <a:rPr lang="zh-CN" altLang="en-US" b="1" dirty="0">
                <a:solidFill>
                  <a:schemeClr val="accent1"/>
                </a:solidFill>
                <a:latin typeface="Arial" panose="020B0604020202020204" pitchFamily="34" charset="0"/>
                <a:ea typeface="汉仪旗黑-55简" panose="00020600040101010101" charset="-122"/>
              </a:rPr>
              <a:t>压测报告</a:t>
            </a:r>
            <a:endParaRPr lang="zh-CN" altLang="en-US" b="1" dirty="0">
              <a:solidFill>
                <a:schemeClr val="accent1"/>
              </a:solidFill>
              <a:latin typeface="Arial" panose="020B0604020202020204" pitchFamily="34" charset="0"/>
              <a:ea typeface="汉仪旗黑-55简" panose="00020600040101010101" charset="-122"/>
            </a:endParaRPr>
          </a:p>
        </p:txBody>
      </p:sp>
      <p:grpSp>
        <p:nvGrpSpPr>
          <p:cNvPr id="48" name="组合 47"/>
          <p:cNvGrpSpPr/>
          <p:nvPr/>
        </p:nvGrpSpPr>
        <p:grpSpPr>
          <a:xfrm>
            <a:off x="5167630" y="5983605"/>
            <a:ext cx="449580" cy="391160"/>
            <a:chOff x="10235831" y="2705374"/>
            <a:chExt cx="379384" cy="379384"/>
          </a:xfrm>
        </p:grpSpPr>
        <p:sp>
          <p:nvSpPr>
            <p:cNvPr id="49" name="任意多边形: 形状 24"/>
            <p:cNvSpPr/>
            <p:nvPr/>
          </p:nvSpPr>
          <p:spPr>
            <a:xfrm>
              <a:off x="10235831" y="2705374"/>
              <a:ext cx="379384" cy="379384"/>
            </a:xfrm>
            <a:custGeom>
              <a:avLst/>
              <a:gdLst>
                <a:gd name="connsiteX0" fmla="*/ 324987 w 379384"/>
                <a:gd name="connsiteY0" fmla="*/ 396 h 379384"/>
                <a:gd name="connsiteX1" fmla="*/ 54503 w 379384"/>
                <a:gd name="connsiteY1" fmla="*/ 396 h 379384"/>
                <a:gd name="connsiteX2" fmla="*/ 396 w 379384"/>
                <a:gd name="connsiteY2" fmla="*/ 54503 h 379384"/>
                <a:gd name="connsiteX3" fmla="*/ 396 w 379384"/>
                <a:gd name="connsiteY3" fmla="*/ 324987 h 379384"/>
                <a:gd name="connsiteX4" fmla="*/ 54503 w 379384"/>
                <a:gd name="connsiteY4" fmla="*/ 379094 h 379384"/>
                <a:gd name="connsiteX5" fmla="*/ 324987 w 379384"/>
                <a:gd name="connsiteY5" fmla="*/ 379094 h 379384"/>
                <a:gd name="connsiteX6" fmla="*/ 379094 w 379384"/>
                <a:gd name="connsiteY6" fmla="*/ 324987 h 379384"/>
                <a:gd name="connsiteX7" fmla="*/ 379094 w 379384"/>
                <a:gd name="connsiteY7" fmla="*/ 54503 h 379384"/>
                <a:gd name="connsiteX8" fmla="*/ 324987 w 379384"/>
                <a:gd name="connsiteY8" fmla="*/ 396 h 379384"/>
                <a:gd name="connsiteX9" fmla="*/ 324987 w 379384"/>
                <a:gd name="connsiteY9" fmla="*/ 396 h 379384"/>
                <a:gd name="connsiteX10" fmla="*/ 352093 w 379384"/>
                <a:gd name="connsiteY10" fmla="*/ 325039 h 379384"/>
                <a:gd name="connsiteX11" fmla="*/ 344167 w 379384"/>
                <a:gd name="connsiteY11" fmla="*/ 344167 h 379384"/>
                <a:gd name="connsiteX12" fmla="*/ 325039 w 379384"/>
                <a:gd name="connsiteY12" fmla="*/ 352040 h 379384"/>
                <a:gd name="connsiteX13" fmla="*/ 54556 w 379384"/>
                <a:gd name="connsiteY13" fmla="*/ 352040 h 379384"/>
                <a:gd name="connsiteX14" fmla="*/ 35376 w 379384"/>
                <a:gd name="connsiteY14" fmla="*/ 344167 h 379384"/>
                <a:gd name="connsiteX15" fmla="*/ 27397 w 379384"/>
                <a:gd name="connsiteY15" fmla="*/ 325039 h 379384"/>
                <a:gd name="connsiteX16" fmla="*/ 27397 w 379384"/>
                <a:gd name="connsiteY16" fmla="*/ 54503 h 379384"/>
                <a:gd name="connsiteX17" fmla="*/ 54556 w 379384"/>
                <a:gd name="connsiteY17" fmla="*/ 27397 h 379384"/>
                <a:gd name="connsiteX18" fmla="*/ 325039 w 379384"/>
                <a:gd name="connsiteY18" fmla="*/ 27397 h 379384"/>
                <a:gd name="connsiteX19" fmla="*/ 344167 w 379384"/>
                <a:gd name="connsiteY19" fmla="*/ 35323 h 379384"/>
                <a:gd name="connsiteX20" fmla="*/ 352093 w 379384"/>
                <a:gd name="connsiteY20" fmla="*/ 54451 h 379384"/>
                <a:gd name="connsiteX21" fmla="*/ 352093 w 379384"/>
                <a:gd name="connsiteY21" fmla="*/ 325039 h 37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79384" h="379384">
                  <a:moveTo>
                    <a:pt x="324987" y="396"/>
                  </a:moveTo>
                  <a:lnTo>
                    <a:pt x="54503" y="396"/>
                  </a:lnTo>
                  <a:cubicBezTo>
                    <a:pt x="24597" y="396"/>
                    <a:pt x="396" y="24597"/>
                    <a:pt x="396" y="54503"/>
                  </a:cubicBezTo>
                  <a:lnTo>
                    <a:pt x="396" y="324987"/>
                  </a:lnTo>
                  <a:cubicBezTo>
                    <a:pt x="396" y="354894"/>
                    <a:pt x="24597" y="379094"/>
                    <a:pt x="54503" y="379094"/>
                  </a:cubicBezTo>
                  <a:lnTo>
                    <a:pt x="324987" y="379094"/>
                  </a:lnTo>
                  <a:cubicBezTo>
                    <a:pt x="354894" y="379094"/>
                    <a:pt x="379094" y="354894"/>
                    <a:pt x="379094" y="324987"/>
                  </a:cubicBezTo>
                  <a:lnTo>
                    <a:pt x="379094" y="54503"/>
                  </a:lnTo>
                  <a:cubicBezTo>
                    <a:pt x="379094" y="24597"/>
                    <a:pt x="354894" y="396"/>
                    <a:pt x="324987" y="396"/>
                  </a:cubicBezTo>
                  <a:lnTo>
                    <a:pt x="324987" y="396"/>
                  </a:lnTo>
                  <a:close/>
                  <a:moveTo>
                    <a:pt x="352093" y="325039"/>
                  </a:moveTo>
                  <a:cubicBezTo>
                    <a:pt x="352093" y="332226"/>
                    <a:pt x="349240" y="339095"/>
                    <a:pt x="344167" y="344167"/>
                  </a:cubicBezTo>
                  <a:cubicBezTo>
                    <a:pt x="339095" y="349240"/>
                    <a:pt x="332226" y="352093"/>
                    <a:pt x="325039" y="352040"/>
                  </a:cubicBezTo>
                  <a:lnTo>
                    <a:pt x="54556" y="352040"/>
                  </a:lnTo>
                  <a:cubicBezTo>
                    <a:pt x="47317" y="352040"/>
                    <a:pt x="40501" y="349240"/>
                    <a:pt x="35376" y="344167"/>
                  </a:cubicBezTo>
                  <a:cubicBezTo>
                    <a:pt x="30250" y="339042"/>
                    <a:pt x="27397" y="332278"/>
                    <a:pt x="27397" y="325039"/>
                  </a:cubicBezTo>
                  <a:lnTo>
                    <a:pt x="27397" y="54503"/>
                  </a:lnTo>
                  <a:cubicBezTo>
                    <a:pt x="27450" y="39550"/>
                    <a:pt x="39550" y="27397"/>
                    <a:pt x="54556" y="27397"/>
                  </a:cubicBezTo>
                  <a:lnTo>
                    <a:pt x="325039" y="27397"/>
                  </a:lnTo>
                  <a:cubicBezTo>
                    <a:pt x="332226" y="27397"/>
                    <a:pt x="339095" y="30250"/>
                    <a:pt x="344167" y="35323"/>
                  </a:cubicBezTo>
                  <a:cubicBezTo>
                    <a:pt x="349240" y="40395"/>
                    <a:pt x="352093" y="47317"/>
                    <a:pt x="352093" y="54451"/>
                  </a:cubicBezTo>
                  <a:lnTo>
                    <a:pt x="352093" y="325039"/>
                  </a:lnTo>
                  <a:close/>
                </a:path>
              </a:pathLst>
            </a:custGeom>
            <a:solidFill>
              <a:schemeClr val="accent1"/>
            </a:solidFill>
            <a:ln w="9525" cap="flat">
              <a:noFill/>
              <a:prstDash val="solid"/>
              <a:miter/>
            </a:ln>
          </p:spPr>
          <p:txBody>
            <a:bodyPr rtlCol="0" anchor="ctr"/>
            <a:p>
              <a:endParaRPr lang="zh-CN" altLang="en-US"/>
            </a:p>
          </p:txBody>
        </p:sp>
        <p:sp>
          <p:nvSpPr>
            <p:cNvPr id="50" name="任意多边形: 形状 25"/>
            <p:cNvSpPr/>
            <p:nvPr/>
          </p:nvSpPr>
          <p:spPr>
            <a:xfrm>
              <a:off x="10300093" y="2800167"/>
              <a:ext cx="257326" cy="196561"/>
            </a:xfrm>
            <a:custGeom>
              <a:avLst/>
              <a:gdLst>
                <a:gd name="connsiteX0" fmla="*/ 243869 w 257326"/>
                <a:gd name="connsiteY0" fmla="*/ 27291 h 196561"/>
                <a:gd name="connsiteX1" fmla="*/ 135654 w 257326"/>
                <a:gd name="connsiteY1" fmla="*/ 27291 h 196561"/>
                <a:gd name="connsiteX2" fmla="*/ 122128 w 257326"/>
                <a:gd name="connsiteY2" fmla="*/ 40818 h 196561"/>
                <a:gd name="connsiteX3" fmla="*/ 135654 w 257326"/>
                <a:gd name="connsiteY3" fmla="*/ 54345 h 196561"/>
                <a:gd name="connsiteX4" fmla="*/ 243869 w 257326"/>
                <a:gd name="connsiteY4" fmla="*/ 54345 h 196561"/>
                <a:gd name="connsiteX5" fmla="*/ 257396 w 257326"/>
                <a:gd name="connsiteY5" fmla="*/ 40818 h 196561"/>
                <a:gd name="connsiteX6" fmla="*/ 243869 w 257326"/>
                <a:gd name="connsiteY6" fmla="*/ 27291 h 196561"/>
                <a:gd name="connsiteX7" fmla="*/ 243869 w 257326"/>
                <a:gd name="connsiteY7" fmla="*/ 27291 h 196561"/>
                <a:gd name="connsiteX8" fmla="*/ 243869 w 257326"/>
                <a:gd name="connsiteY8" fmla="*/ 135559 h 196561"/>
                <a:gd name="connsiteX9" fmla="*/ 135654 w 257326"/>
                <a:gd name="connsiteY9" fmla="*/ 135559 h 196561"/>
                <a:gd name="connsiteX10" fmla="*/ 122128 w 257326"/>
                <a:gd name="connsiteY10" fmla="*/ 149085 h 196561"/>
                <a:gd name="connsiteX11" fmla="*/ 135654 w 257326"/>
                <a:gd name="connsiteY11" fmla="*/ 162612 h 196561"/>
                <a:gd name="connsiteX12" fmla="*/ 243869 w 257326"/>
                <a:gd name="connsiteY12" fmla="*/ 162612 h 196561"/>
                <a:gd name="connsiteX13" fmla="*/ 257396 w 257326"/>
                <a:gd name="connsiteY13" fmla="*/ 149085 h 196561"/>
                <a:gd name="connsiteX14" fmla="*/ 243869 w 257326"/>
                <a:gd name="connsiteY14" fmla="*/ 135559 h 196561"/>
                <a:gd name="connsiteX15" fmla="*/ 243869 w 257326"/>
                <a:gd name="connsiteY15" fmla="*/ 135559 h 196561"/>
                <a:gd name="connsiteX16" fmla="*/ 54546 w 257326"/>
                <a:gd name="connsiteY16" fmla="*/ 101742 h 196561"/>
                <a:gd name="connsiteX17" fmla="*/ 7203 w 257326"/>
                <a:gd name="connsiteY17" fmla="*/ 149085 h 196561"/>
                <a:gd name="connsiteX18" fmla="*/ 54546 w 257326"/>
                <a:gd name="connsiteY18" fmla="*/ 196429 h 196561"/>
                <a:gd name="connsiteX19" fmla="*/ 101890 w 257326"/>
                <a:gd name="connsiteY19" fmla="*/ 149085 h 196561"/>
                <a:gd name="connsiteX20" fmla="*/ 54546 w 257326"/>
                <a:gd name="connsiteY20" fmla="*/ 101742 h 196561"/>
                <a:gd name="connsiteX21" fmla="*/ 54546 w 257326"/>
                <a:gd name="connsiteY21" fmla="*/ 101742 h 196561"/>
                <a:gd name="connsiteX22" fmla="*/ 68866 w 257326"/>
                <a:gd name="connsiteY22" fmla="*/ 163458 h 196561"/>
                <a:gd name="connsiteX23" fmla="*/ 43239 w 257326"/>
                <a:gd name="connsiteY23" fmla="*/ 165994 h 196561"/>
                <a:gd name="connsiteX24" fmla="*/ 35789 w 257326"/>
                <a:gd name="connsiteY24" fmla="*/ 141318 h 196561"/>
                <a:gd name="connsiteX25" fmla="*/ 58509 w 257326"/>
                <a:gd name="connsiteY25" fmla="*/ 129165 h 196561"/>
                <a:gd name="connsiteX26" fmla="*/ 74837 w 257326"/>
                <a:gd name="connsiteY26" fmla="*/ 149085 h 196561"/>
                <a:gd name="connsiteX27" fmla="*/ 68866 w 257326"/>
                <a:gd name="connsiteY27" fmla="*/ 163458 h 196561"/>
                <a:gd name="connsiteX28" fmla="*/ 68866 w 257326"/>
                <a:gd name="connsiteY28" fmla="*/ 163458 h 196561"/>
                <a:gd name="connsiteX29" fmla="*/ 85563 w 257326"/>
                <a:gd name="connsiteY29" fmla="*/ 4306 h 196561"/>
                <a:gd name="connsiteX30" fmla="*/ 41020 w 257326"/>
                <a:gd name="connsiteY30" fmla="*/ 48850 h 196561"/>
                <a:gd name="connsiteX31" fmla="*/ 23477 w 257326"/>
                <a:gd name="connsiteY31" fmla="*/ 31360 h 196561"/>
                <a:gd name="connsiteX32" fmla="*/ 10426 w 257326"/>
                <a:gd name="connsiteY32" fmla="*/ 27873 h 196561"/>
                <a:gd name="connsiteX33" fmla="*/ 862 w 257326"/>
                <a:gd name="connsiteY33" fmla="*/ 37437 h 196561"/>
                <a:gd name="connsiteX34" fmla="*/ 4349 w 257326"/>
                <a:gd name="connsiteY34" fmla="*/ 50488 h 196561"/>
                <a:gd name="connsiteX35" fmla="*/ 31403 w 257326"/>
                <a:gd name="connsiteY35" fmla="*/ 77541 h 196561"/>
                <a:gd name="connsiteX36" fmla="*/ 40967 w 257326"/>
                <a:gd name="connsiteY36" fmla="*/ 81504 h 196561"/>
                <a:gd name="connsiteX37" fmla="*/ 50531 w 257326"/>
                <a:gd name="connsiteY37" fmla="*/ 77541 h 196561"/>
                <a:gd name="connsiteX38" fmla="*/ 104638 w 257326"/>
                <a:gd name="connsiteY38" fmla="*/ 23434 h 196561"/>
                <a:gd name="connsiteX39" fmla="*/ 104585 w 257326"/>
                <a:gd name="connsiteY39" fmla="*/ 4412 h 196561"/>
                <a:gd name="connsiteX40" fmla="*/ 85563 w 257326"/>
                <a:gd name="connsiteY40" fmla="*/ 4306 h 196561"/>
                <a:gd name="connsiteX41" fmla="*/ 85563 w 257326"/>
                <a:gd name="connsiteY41" fmla="*/ 4306 h 196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257326" h="196561">
                  <a:moveTo>
                    <a:pt x="243869" y="27291"/>
                  </a:moveTo>
                  <a:lnTo>
                    <a:pt x="135654" y="27291"/>
                  </a:lnTo>
                  <a:cubicBezTo>
                    <a:pt x="128204" y="27291"/>
                    <a:pt x="122128" y="33368"/>
                    <a:pt x="122128" y="40818"/>
                  </a:cubicBezTo>
                  <a:cubicBezTo>
                    <a:pt x="122128" y="48269"/>
                    <a:pt x="128204" y="54345"/>
                    <a:pt x="135654" y="54345"/>
                  </a:cubicBezTo>
                  <a:lnTo>
                    <a:pt x="243869" y="54345"/>
                  </a:lnTo>
                  <a:cubicBezTo>
                    <a:pt x="251319" y="54345"/>
                    <a:pt x="257396" y="48269"/>
                    <a:pt x="257396" y="40818"/>
                  </a:cubicBezTo>
                  <a:cubicBezTo>
                    <a:pt x="257396" y="33368"/>
                    <a:pt x="251372" y="27291"/>
                    <a:pt x="243869" y="27291"/>
                  </a:cubicBezTo>
                  <a:lnTo>
                    <a:pt x="243869" y="27291"/>
                  </a:lnTo>
                  <a:close/>
                  <a:moveTo>
                    <a:pt x="243869" y="135559"/>
                  </a:moveTo>
                  <a:lnTo>
                    <a:pt x="135654" y="135559"/>
                  </a:lnTo>
                  <a:cubicBezTo>
                    <a:pt x="128204" y="135559"/>
                    <a:pt x="122128" y="141582"/>
                    <a:pt x="122128" y="149085"/>
                  </a:cubicBezTo>
                  <a:cubicBezTo>
                    <a:pt x="122128" y="156536"/>
                    <a:pt x="128204" y="162612"/>
                    <a:pt x="135654" y="162612"/>
                  </a:cubicBezTo>
                  <a:lnTo>
                    <a:pt x="243869" y="162612"/>
                  </a:lnTo>
                  <a:cubicBezTo>
                    <a:pt x="251319" y="162612"/>
                    <a:pt x="257396" y="156589"/>
                    <a:pt x="257396" y="149085"/>
                  </a:cubicBezTo>
                  <a:cubicBezTo>
                    <a:pt x="257396" y="141635"/>
                    <a:pt x="251372" y="135559"/>
                    <a:pt x="243869" y="135559"/>
                  </a:cubicBezTo>
                  <a:lnTo>
                    <a:pt x="243869" y="135559"/>
                  </a:lnTo>
                  <a:close/>
                  <a:moveTo>
                    <a:pt x="54546" y="101742"/>
                  </a:moveTo>
                  <a:cubicBezTo>
                    <a:pt x="28391" y="101742"/>
                    <a:pt x="7203" y="122930"/>
                    <a:pt x="7203" y="149085"/>
                  </a:cubicBezTo>
                  <a:cubicBezTo>
                    <a:pt x="7203" y="175241"/>
                    <a:pt x="28391" y="196429"/>
                    <a:pt x="54546" y="196429"/>
                  </a:cubicBezTo>
                  <a:cubicBezTo>
                    <a:pt x="80702" y="196429"/>
                    <a:pt x="101890" y="175241"/>
                    <a:pt x="101890" y="149085"/>
                  </a:cubicBezTo>
                  <a:cubicBezTo>
                    <a:pt x="101890" y="122930"/>
                    <a:pt x="80649" y="101742"/>
                    <a:pt x="54546" y="101742"/>
                  </a:cubicBezTo>
                  <a:lnTo>
                    <a:pt x="54546" y="101742"/>
                  </a:lnTo>
                  <a:close/>
                  <a:moveTo>
                    <a:pt x="68866" y="163458"/>
                  </a:moveTo>
                  <a:cubicBezTo>
                    <a:pt x="61997" y="170327"/>
                    <a:pt x="51270" y="171384"/>
                    <a:pt x="43239" y="165994"/>
                  </a:cubicBezTo>
                  <a:cubicBezTo>
                    <a:pt x="35207" y="160604"/>
                    <a:pt x="32037" y="150301"/>
                    <a:pt x="35789" y="141318"/>
                  </a:cubicBezTo>
                  <a:cubicBezTo>
                    <a:pt x="39487" y="132388"/>
                    <a:pt x="48998" y="127263"/>
                    <a:pt x="58509" y="129165"/>
                  </a:cubicBezTo>
                  <a:cubicBezTo>
                    <a:pt x="68020" y="131067"/>
                    <a:pt x="74837" y="139416"/>
                    <a:pt x="74837" y="149085"/>
                  </a:cubicBezTo>
                  <a:cubicBezTo>
                    <a:pt x="74837" y="154528"/>
                    <a:pt x="72723" y="159653"/>
                    <a:pt x="68866" y="163458"/>
                  </a:cubicBezTo>
                  <a:lnTo>
                    <a:pt x="68866" y="163458"/>
                  </a:lnTo>
                  <a:close/>
                  <a:moveTo>
                    <a:pt x="85563" y="4306"/>
                  </a:moveTo>
                  <a:lnTo>
                    <a:pt x="41020" y="48850"/>
                  </a:lnTo>
                  <a:lnTo>
                    <a:pt x="23477" y="31360"/>
                  </a:lnTo>
                  <a:cubicBezTo>
                    <a:pt x="20043" y="27926"/>
                    <a:pt x="15076" y="26605"/>
                    <a:pt x="10426" y="27873"/>
                  </a:cubicBezTo>
                  <a:cubicBezTo>
                    <a:pt x="5776" y="29141"/>
                    <a:pt x="2130" y="32787"/>
                    <a:pt x="862" y="37437"/>
                  </a:cubicBezTo>
                  <a:cubicBezTo>
                    <a:pt x="-406" y="42086"/>
                    <a:pt x="968" y="47053"/>
                    <a:pt x="4349" y="50488"/>
                  </a:cubicBezTo>
                  <a:lnTo>
                    <a:pt x="31403" y="77541"/>
                  </a:lnTo>
                  <a:cubicBezTo>
                    <a:pt x="33939" y="80078"/>
                    <a:pt x="37374" y="81504"/>
                    <a:pt x="40967" y="81504"/>
                  </a:cubicBezTo>
                  <a:cubicBezTo>
                    <a:pt x="44560" y="81504"/>
                    <a:pt x="47994" y="80078"/>
                    <a:pt x="50531" y="77541"/>
                  </a:cubicBezTo>
                  <a:lnTo>
                    <a:pt x="104638" y="23434"/>
                  </a:lnTo>
                  <a:cubicBezTo>
                    <a:pt x="109869" y="18150"/>
                    <a:pt x="109816" y="9643"/>
                    <a:pt x="104585" y="4412"/>
                  </a:cubicBezTo>
                  <a:cubicBezTo>
                    <a:pt x="99354" y="-925"/>
                    <a:pt x="90847" y="-925"/>
                    <a:pt x="85563" y="4306"/>
                  </a:cubicBezTo>
                  <a:lnTo>
                    <a:pt x="85563" y="4306"/>
                  </a:lnTo>
                  <a:close/>
                </a:path>
              </a:pathLst>
            </a:custGeom>
            <a:solidFill>
              <a:schemeClr val="accent1"/>
            </a:solidFill>
            <a:ln w="9525" cap="flat">
              <a:noFill/>
              <a:prstDash val="solid"/>
              <a:miter/>
            </a:ln>
          </p:spPr>
          <p:txBody>
            <a:bodyPr rtlCol="0" anchor="ctr"/>
            <a:p>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437084" y="879047"/>
            <a:ext cx="328373"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任意多边形: 形状 1"/>
          <p:cNvSpPr/>
          <p:nvPr/>
        </p:nvSpPr>
        <p:spPr>
          <a:xfrm>
            <a:off x="641350" y="1146175"/>
            <a:ext cx="11088370" cy="560768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336170" y="798389"/>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30" name="文本框 29"/>
          <p:cNvSpPr txBox="1"/>
          <p:nvPr/>
        </p:nvSpPr>
        <p:spPr>
          <a:xfrm>
            <a:off x="2903313" y="661551"/>
            <a:ext cx="74803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Arial" panose="020B0604020202020204" pitchFamily="34" charset="0"/>
                <a:ea typeface="汉仪旗黑-55简" panose="00020600040101010101" charset="-122"/>
              </a:rPr>
              <a:t>01</a:t>
            </a:r>
            <a:endParaRPr lang="en-US" altLang="zh-CN" sz="4000" b="1" dirty="0">
              <a:solidFill>
                <a:schemeClr val="bg1">
                  <a:lumMod val="85000"/>
                </a:schemeClr>
              </a:solidFill>
              <a:latin typeface="Arial" panose="020B0604020202020204" pitchFamily="34" charset="0"/>
              <a:ea typeface="汉仪旗黑-55简" panose="00020600040101010101" charset="-122"/>
            </a:endParaRPr>
          </a:p>
        </p:txBody>
      </p:sp>
      <p:sp>
        <p:nvSpPr>
          <p:cNvPr id="34" name="矩形 33"/>
          <p:cNvSpPr/>
          <p:nvPr/>
        </p:nvSpPr>
        <p:spPr>
          <a:xfrm>
            <a:off x="840105" y="1447165"/>
            <a:ext cx="10690225" cy="4887595"/>
          </a:xfrm>
          <a:prstGeom prst="rect">
            <a:avLst/>
          </a:prstGeom>
        </p:spPr>
        <p:txBody>
          <a:bodyPr wrap="square">
            <a:spAutoFit/>
          </a:bodyPr>
          <a:lstStyle/>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1. 交易响应时间</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定义及解释：响应时间指用户从客户端发起一个请求开始，到客户端接收到从服务器端返回的响应结束，</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整个过程所耗费的时间</a:t>
            </a:r>
            <a:r>
              <a:rPr lang="zh-CN" altLang="en-US" sz="1200" dirty="0">
                <a:latin typeface="Arial" panose="020B0604020202020204" pitchFamily="34" charset="0"/>
                <a:ea typeface="汉仪旗黑-55简" panose="00020600040101010101" charset="-122"/>
                <a:cs typeface="微软雅黑" panose="020B0503020204020204" pitchFamily="34" charset="-122"/>
              </a:rPr>
              <a:t>。在性能检测中一般以压力发起端至被压测服务器返回处理结果的时间为计量，单位一般为秒或毫秒。平均响应时间指系统稳定运行时间段内，同一交易的平均响应时间。</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 互联网企业：500毫秒以下，例如淘宝业务10毫秒左右。</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 金融企业：1秒以下为佳，部分复杂业务3秒以下。</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 保险企业：3秒以下为佳。</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 制造业：5秒以下为佳。</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2. 系统处理能力</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dirty="0">
                <a:latin typeface="Arial" panose="020B0604020202020204" pitchFamily="34" charset="0"/>
                <a:ea typeface="汉仪旗黑-55简" panose="00020600040101010101" charset="-122"/>
                <a:cs typeface="微软雅黑" panose="020B0503020204020204" pitchFamily="34" charset="-122"/>
              </a:rPr>
              <a:t>    - HPS（Hits Per Second） ：每秒点击次数，单位是次/秒。</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dirty="0">
                <a:latin typeface="Arial" panose="020B0604020202020204" pitchFamily="34" charset="0"/>
                <a:ea typeface="汉仪旗黑-55简" panose="00020600040101010101" charset="-122"/>
                <a:cs typeface="微软雅黑" panose="020B0503020204020204" pitchFamily="34" charset="-122"/>
              </a:rPr>
              <a:t>    - TPS（Transaction per Second）：系统每秒处理交易数，单位是笔/秒。</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dirty="0">
                <a:latin typeface="Arial" panose="020B0604020202020204" pitchFamily="34" charset="0"/>
                <a:ea typeface="汉仪旗黑-55简" panose="00020600040101010101" charset="-122"/>
                <a:cs typeface="微软雅黑" panose="020B0503020204020204" pitchFamily="34" charset="-122"/>
              </a:rPr>
              <a:t>    - QPS（Query per Second）：系统每秒处理查询次数，单位是次/秒。 对于互联网业务中。</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3. 并发用户</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定义及解释：并发用户数指在同一时刻内，</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登录系统并进行业务操作的用户数量</a:t>
            </a:r>
            <a:r>
              <a:rPr lang="zh-CN" altLang="en-US" sz="1200" dirty="0">
                <a:latin typeface="Arial" panose="020B0604020202020204" pitchFamily="34" charset="0"/>
                <a:ea typeface="汉仪旗黑-55简" panose="00020600040101010101" charset="-122"/>
                <a:cs typeface="微软雅黑" panose="020B0503020204020204" pitchFamily="34" charset="-122"/>
              </a:rPr>
              <a:t>。 并发用户数对于长连接系统来说最大并发用户数即是系统的并发接入能力。对于短连接系统而言最大并发用户数并不等于系统的并发接入能力，而是与系统架构、系统处理能力等各种情况相关。</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4. 错误率</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latin typeface="Arial" panose="020B0604020202020204" pitchFamily="34" charset="0"/>
                <a:ea typeface="汉仪旗黑-55简" panose="00020600040101010101" charset="-122"/>
                <a:cs typeface="微软雅黑" panose="020B0503020204020204" pitchFamily="34" charset="-122"/>
              </a:rPr>
              <a:t>  </a:t>
            </a:r>
            <a:r>
              <a:rPr lang="zh-CN" altLang="en-US" sz="1200" dirty="0">
                <a:latin typeface="Arial" panose="020B0604020202020204" pitchFamily="34" charset="0"/>
                <a:ea typeface="汉仪旗黑-55简" panose="00020600040101010101" charset="-122"/>
                <a:cs typeface="微软雅黑" panose="020B0503020204020204" pitchFamily="34" charset="-122"/>
              </a:rPr>
              <a:t>定义及解释：错误率指系统在负载情况下，</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失败交易的概率</a:t>
            </a:r>
            <a:r>
              <a:rPr lang="zh-CN" altLang="en-US" sz="1200" dirty="0">
                <a:latin typeface="Arial" panose="020B0604020202020204" pitchFamily="34" charset="0"/>
                <a:ea typeface="汉仪旗黑-55简" panose="00020600040101010101" charset="-122"/>
                <a:cs typeface="微软雅黑" panose="020B0503020204020204" pitchFamily="34" charset="-122"/>
              </a:rPr>
              <a:t>。</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错误率＝（失败交易数/交易总数）×100%</a:t>
            </a:r>
            <a:r>
              <a:rPr lang="zh-CN" altLang="en-US" sz="1200" dirty="0">
                <a:latin typeface="Arial" panose="020B0604020202020204" pitchFamily="34" charset="0"/>
                <a:ea typeface="汉仪旗黑-55简" panose="00020600040101010101" charset="-122"/>
                <a:cs typeface="微软雅黑" panose="020B0503020204020204" pitchFamily="34" charset="-122"/>
              </a:rPr>
              <a:t>。稳定性较好的系统，其错误率应该由超时引起，即为超时率。</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p:txBody>
      </p:sp>
      <p:sp>
        <p:nvSpPr>
          <p:cNvPr id="35" name="矩形 34"/>
          <p:cNvSpPr/>
          <p:nvPr/>
        </p:nvSpPr>
        <p:spPr>
          <a:xfrm>
            <a:off x="839899" y="1081746"/>
            <a:ext cx="1710690"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系统性能指标</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4" name="文本框 3"/>
          <p:cNvSpPr txBox="1"/>
          <p:nvPr/>
        </p:nvSpPr>
        <p:spPr>
          <a:xfrm>
            <a:off x="436784" y="131814"/>
            <a:ext cx="3825378"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性能测试指标</a:t>
            </a:r>
            <a:endParaRPr lang="zh-CN" altLang="en-US" sz="3400" b="1" dirty="0">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100" name="文本框 99"/>
          <p:cNvSpPr txBox="1"/>
          <p:nvPr/>
        </p:nvSpPr>
        <p:spPr>
          <a:xfrm>
            <a:off x="241935" y="975995"/>
            <a:ext cx="5913120" cy="368300"/>
          </a:xfrm>
          <a:prstGeom prst="rect">
            <a:avLst/>
          </a:prstGeom>
          <a:noFill/>
          <a:ln w="9525">
            <a:noFill/>
          </a:ln>
        </p:spPr>
        <p:txBody>
          <a:bodyPr wrap="square">
            <a:spAutoFit/>
          </a:bodyPr>
          <a:p>
            <a:pPr>
              <a:lnSpc>
                <a:spcPct val="120000"/>
              </a:lnSpc>
              <a:spcAft>
                <a:spcPts val="1000"/>
              </a:spcAft>
              <a:buClrTx/>
              <a:buSzTx/>
              <a:buFontTx/>
            </a:pPr>
            <a:r>
              <a:rPr lang="zh-CN" sz="1500" b="1">
                <a:latin typeface="Arial" panose="020B0604020202020204" pitchFamily="34" charset="0"/>
                <a:ea typeface="汉仪旗黑-55简" panose="00020600040101010101" charset="-122"/>
              </a:rPr>
              <a:t>怎么理解TPS？</a:t>
            </a:r>
            <a:endParaRPr lang="zh-CN" sz="1500" b="1">
              <a:latin typeface="Arial" panose="020B0604020202020204" pitchFamily="34" charset="0"/>
              <a:ea typeface="汉仪旗黑-55简" panose="00020600040101010101" charset="-122"/>
            </a:endParaRPr>
          </a:p>
        </p:txBody>
      </p:sp>
      <p:sp>
        <p:nvSpPr>
          <p:cNvPr id="11" name="文本框 10"/>
          <p:cNvSpPr txBox="1"/>
          <p:nvPr/>
        </p:nvSpPr>
        <p:spPr>
          <a:xfrm>
            <a:off x="241935" y="1496695"/>
            <a:ext cx="10045065" cy="645160"/>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我们先说一下 TPS（Transactions Per Second）。我们都知道 TPS 是性能领域中一个关键的性能指标概念，它用来描述每秒事务数。我们也知道 TPS 在不同的行业、不同的业务中定义的粒度都是不同的。所以不管你在哪里用  TPS，一定要有一个前提，就是</a:t>
            </a:r>
            <a:r>
              <a:rPr lang="zh-CN" sz="1200" b="1">
                <a:latin typeface="Arial" panose="020B0604020202020204" pitchFamily="34" charset="0"/>
                <a:ea typeface="汉仪旗黑-55简" panose="00020600040101010101" charset="-122"/>
                <a:cs typeface="微软雅黑" panose="020B0503020204020204" pitchFamily="34" charset="-122"/>
              </a:rPr>
              <a:t>所有相关的人都要知道你的 T 是如何定义的</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
        <p:nvSpPr>
          <p:cNvPr id="12" name="文本框 11"/>
          <p:cNvSpPr txBox="1"/>
          <p:nvPr/>
        </p:nvSpPr>
        <p:spPr>
          <a:xfrm>
            <a:off x="241935" y="2226945"/>
            <a:ext cx="10044430" cy="46037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通常情况下，我们会根据场景的目的来定义 TPS 的粒度。如果是接口层性能测试，T 可以直接定义为接口级；如果业务级性能测试，T  可以直接定义为每个业务步骤和完整的业务流。</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pic>
        <p:nvPicPr>
          <p:cNvPr id="17" name="image11.png"/>
          <p:cNvPicPr>
            <a:picLocks noChangeAspect="1"/>
          </p:cNvPicPr>
          <p:nvPr/>
        </p:nvPicPr>
        <p:blipFill>
          <a:blip r:embed="rId1" cstate="print"/>
          <a:stretch>
            <a:fillRect/>
          </a:stretch>
        </p:blipFill>
        <p:spPr>
          <a:xfrm>
            <a:off x="241935" y="2763520"/>
            <a:ext cx="5687060" cy="2444750"/>
          </a:xfrm>
          <a:prstGeom prst="rect">
            <a:avLst/>
          </a:prstGeom>
        </p:spPr>
      </p:pic>
      <p:sp>
        <p:nvSpPr>
          <p:cNvPr id="18" name="文本框 17"/>
          <p:cNvSpPr txBox="1"/>
          <p:nvPr/>
        </p:nvSpPr>
        <p:spPr>
          <a:xfrm>
            <a:off x="6333490" y="2702560"/>
            <a:ext cx="3952875" cy="124523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根据右侧的示意图：</a:t>
            </a:r>
            <a:endParaRPr lang="zh-CN" sz="1250" b="0">
              <a:solidFill>
                <a:srgbClr val="353535"/>
              </a:solidFill>
              <a:latin typeface="Arial" panose="020B0604020202020204" pitchFamily="34" charset="0"/>
              <a:ea typeface="汉仪旗黑-55简" panose="00020600040101010101" charset="-122"/>
            </a:endParaRPr>
          </a:p>
          <a:p>
            <a:pPr indent="0"/>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如果我们要单独测试接口 1、2、3，那 T 就是接口级的；</a:t>
            </a:r>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如果我们要从用户的角度来下一个订单，那 1、2、3 应该在一个 T 中，这就是业务级的了。</a:t>
            </a:r>
            <a:endParaRPr lang="zh-CN" altLang="en-US">
              <a:latin typeface="Arial" panose="020B0604020202020204" pitchFamily="34" charset="0"/>
              <a:ea typeface="汉仪旗黑-55简" panose="00020600040101010101" charset="-122"/>
            </a:endParaRPr>
          </a:p>
        </p:txBody>
      </p:sp>
      <p:sp>
        <p:nvSpPr>
          <p:cNvPr id="19" name="文本框 18"/>
          <p:cNvSpPr txBox="1"/>
          <p:nvPr/>
        </p:nvSpPr>
        <p:spPr>
          <a:xfrm>
            <a:off x="6333490" y="4026535"/>
            <a:ext cx="3953510" cy="86042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当然，这时我们还要分析系统是如何设计的。通常情况下，积分我们都会异步，而库存不能异步哇。所以这个业务，你可以看成只有</a:t>
            </a:r>
            <a:r>
              <a:rPr lang="en-US" sz="1250" b="0">
                <a:solidFill>
                  <a:srgbClr val="353535"/>
                </a:solidFill>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1、2 两个接口，但是在做这样的业务级压力时， 3 接口也是必须要监控分析的。</a:t>
            </a:r>
            <a:endParaRPr lang="zh-CN" altLang="en-US">
              <a:latin typeface="Arial" panose="020B0604020202020204" pitchFamily="34" charset="0"/>
              <a:ea typeface="汉仪旗黑-55简" panose="00020600040101010101" charset="-122"/>
            </a:endParaRPr>
          </a:p>
        </p:txBody>
      </p:sp>
      <p:sp>
        <p:nvSpPr>
          <p:cNvPr id="3" name="文本框 2"/>
          <p:cNvSpPr txBox="1"/>
          <p:nvPr/>
        </p:nvSpPr>
        <p:spPr>
          <a:xfrm>
            <a:off x="6333490" y="4996180"/>
            <a:ext cx="3953510" cy="86042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在性能测试过程中，TPS   之所以重要，是因为它可以反应出一个系统的处理能力。我在很多场景中都说过，事务就是统计了一段脚本的执行时间，并没有什么特别的含义。而网上其实还有一些其他的几个概念。</a:t>
            </a:r>
            <a:endParaRPr lang="zh-CN" altLang="en-US" sz="125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100" name="文本框 99"/>
          <p:cNvSpPr txBox="1"/>
          <p:nvPr/>
        </p:nvSpPr>
        <p:spPr>
          <a:xfrm>
            <a:off x="241935" y="975995"/>
            <a:ext cx="5913120" cy="368300"/>
          </a:xfrm>
          <a:prstGeom prst="rect">
            <a:avLst/>
          </a:prstGeom>
          <a:noFill/>
          <a:ln w="9525">
            <a:noFill/>
          </a:ln>
        </p:spPr>
        <p:txBody>
          <a:bodyPr wrap="square">
            <a:spAutoFit/>
          </a:bodyPr>
          <a:p>
            <a:pPr>
              <a:lnSpc>
                <a:spcPct val="120000"/>
              </a:lnSpc>
              <a:spcAft>
                <a:spcPts val="1000"/>
              </a:spcAft>
              <a:buClrTx/>
              <a:buSzTx/>
              <a:buFontTx/>
            </a:pPr>
            <a:r>
              <a:rPr lang="zh-CN" sz="1500" b="1">
                <a:latin typeface="Arial" panose="020B0604020202020204" pitchFamily="34" charset="0"/>
                <a:ea typeface="汉仪旗黑-55简" panose="00020600040101010101" charset="-122"/>
              </a:rPr>
              <a:t>怎么理解TPS？</a:t>
            </a:r>
            <a:endParaRPr lang="zh-CN" sz="1500" b="1">
              <a:latin typeface="Arial" panose="020B0604020202020204" pitchFamily="34" charset="0"/>
              <a:ea typeface="汉仪旗黑-55简" panose="00020600040101010101" charset="-122"/>
            </a:endParaRPr>
          </a:p>
        </p:txBody>
      </p:sp>
      <p:sp>
        <p:nvSpPr>
          <p:cNvPr id="4" name="文本框 3"/>
          <p:cNvSpPr txBox="1"/>
          <p:nvPr/>
        </p:nvSpPr>
        <p:spPr>
          <a:xfrm>
            <a:off x="331470" y="1427798"/>
            <a:ext cx="5080000" cy="1722120"/>
          </a:xfrm>
          <a:prstGeom prst="rect">
            <a:avLst/>
          </a:prstGeom>
          <a:noFill/>
          <a:ln w="9525">
            <a:noFill/>
          </a:ln>
        </p:spPr>
        <p:txBody>
          <a:bodyPr>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先是</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QPS，如果它描述的是数据库中的</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Query Per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Second，从上面的示意图中来看， 其实描述的是服务后面接的数据库中</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SQL 的每秒执行条数。如果描述的是前端的每秒查询数，那就不包括插入、更新、删除操作了。显然这样的指标用来描述系统整体的性能是不够全面的。所以不建议用 QPS 来描述系统整体的性能，以免产生误解。</a:t>
            </a:r>
            <a:r>
              <a:rPr lang="en-US" sz="1000" b="0">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RPS（Request</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Per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second），每秒请求数。看似简单的理解，但是对于请求数来说，要看是在哪个层面看到的请求，因为请求这个词，实在是太泛了。我们把上面的图做一点点变化来描述一下请求数。</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graphicFrame>
        <p:nvGraphicFramePr>
          <p:cNvPr id="5" name="表格 4"/>
          <p:cNvGraphicFramePr/>
          <p:nvPr>
            <p:custDataLst>
              <p:tags r:id="rId1"/>
            </p:custDataLst>
          </p:nvPr>
        </p:nvGraphicFramePr>
        <p:xfrm>
          <a:off x="3347720" y="1851342"/>
          <a:ext cx="208280" cy="731520"/>
        </p:xfrm>
        <a:graphic>
          <a:graphicData uri="http://schemas.openxmlformats.org/drawingml/2006/table">
            <a:tbl>
              <a:tblPr firstRow="1" bandRow="1">
                <a:tableStyleId>{5940675A-B579-460E-94D1-54222C63F5DA}</a:tableStyleId>
              </a:tblPr>
              <a:tblGrid>
                <a:gridCol w="20828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6" name="图片 5"/>
          <p:cNvPicPr/>
          <p:nvPr/>
        </p:nvPicPr>
        <p:blipFill>
          <a:blip r:embed="rId2"/>
          <a:stretch>
            <a:fillRect/>
          </a:stretch>
        </p:blipFill>
        <p:spPr>
          <a:xfrm>
            <a:off x="359410" y="3493135"/>
            <a:ext cx="5023485" cy="2432685"/>
          </a:xfrm>
          <a:prstGeom prst="rect">
            <a:avLst/>
          </a:prstGeom>
          <a:noFill/>
          <a:ln w="9525">
            <a:noFill/>
          </a:ln>
        </p:spPr>
      </p:pic>
      <p:sp>
        <p:nvSpPr>
          <p:cNvPr id="8" name="文本框 7"/>
          <p:cNvSpPr txBox="1"/>
          <p:nvPr/>
        </p:nvSpPr>
        <p:spPr>
          <a:xfrm>
            <a:off x="5961380" y="3250248"/>
            <a:ext cx="5080000" cy="219964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HPS（Hits Per Second），每秒点击数。Hit 一般在性能测试中，都用来描述 HTTP Request。但是，也有一些人用它描述真正的客户在界面上的点击次数。关于这一点，就只有在具体的项目中才能规定得具体一些。当它描述 HTTP Request 时，如果 RPS 也在描述HTTP Request，那这两个概念就完全一样了。</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CPS/CPM：Calls Per Second/ Calls Per Minutes，每秒 / 每分钟调用次数。这个描述在接口级是经常用到的，比如说上面的订单服务。显然一次客户界面上的点击调用两次。这个比较容易理解。但是，在操作系统级，我们也经常会听到系统调用用  call  来形容，比如说用 strace 时，你就会看见 Calls 这样的列名。</a:t>
            </a:r>
            <a:endParaRPr lang="zh-CN" altLang="en-US">
              <a:latin typeface="Arial" panose="020B0604020202020204" pitchFamily="34" charset="0"/>
              <a:ea typeface="汉仪旗黑-55简" panose="00020600040101010101" charset="-122"/>
            </a:endParaRPr>
          </a:p>
        </p:txBody>
      </p:sp>
      <p:sp>
        <p:nvSpPr>
          <p:cNvPr id="10" name="文本框 9"/>
          <p:cNvSpPr txBox="1"/>
          <p:nvPr/>
        </p:nvSpPr>
        <p:spPr>
          <a:xfrm>
            <a:off x="5900420" y="1428115"/>
            <a:ext cx="4681220" cy="182245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如果一个用户点击了一次，发出来</a:t>
            </a:r>
            <a:r>
              <a:rPr lang="en-US" sz="1250" b="0">
                <a:solidFill>
                  <a:srgbClr val="353535"/>
                </a:solidFill>
                <a:latin typeface="Arial" panose="020B0604020202020204" pitchFamily="34" charset="0"/>
                <a:ea typeface="汉仪旗黑-55简" panose="00020600040101010101" charset="-122"/>
              </a:rPr>
              <a:t> 3 </a:t>
            </a:r>
            <a:r>
              <a:rPr lang="zh-CN" sz="1250" b="0">
                <a:solidFill>
                  <a:srgbClr val="353535"/>
                </a:solidFill>
                <a:latin typeface="Arial" panose="020B0604020202020204" pitchFamily="34" charset="0"/>
                <a:ea typeface="汉仪旗黑-55简" panose="00020600040101010101" charset="-122"/>
              </a:rPr>
              <a:t>个</a:t>
            </a:r>
            <a:r>
              <a:rPr lang="en-US" sz="1250" b="0">
                <a:solidFill>
                  <a:srgbClr val="353535"/>
                </a:solidFill>
                <a:latin typeface="Arial" panose="020B0604020202020204" pitchFamily="34" charset="0"/>
                <a:ea typeface="汉仪旗黑-55简" panose="00020600040101010101" charset="-122"/>
              </a:rPr>
              <a:t> HTTP </a:t>
            </a:r>
            <a:r>
              <a:rPr lang="zh-CN" sz="1250" b="0">
                <a:solidFill>
                  <a:srgbClr val="353535"/>
                </a:solidFill>
                <a:latin typeface="Arial" panose="020B0604020202020204" pitchFamily="34" charset="0"/>
                <a:ea typeface="汉仪旗黑-55简" panose="00020600040101010101" charset="-122"/>
              </a:rPr>
              <a:t>Request，调用了</a:t>
            </a:r>
            <a:r>
              <a:rPr lang="en-US" sz="1250" b="0">
                <a:solidFill>
                  <a:srgbClr val="353535"/>
                </a:solidFill>
                <a:latin typeface="Arial" panose="020B0604020202020204" pitchFamily="34" charset="0"/>
                <a:ea typeface="汉仪旗黑-55简" panose="00020600040101010101" charset="-122"/>
              </a:rPr>
              <a:t> 2 </a:t>
            </a:r>
            <a:r>
              <a:rPr lang="zh-CN" sz="1250" b="0">
                <a:solidFill>
                  <a:srgbClr val="353535"/>
                </a:solidFill>
                <a:latin typeface="Arial" panose="020B0604020202020204" pitchFamily="34" charset="0"/>
                <a:ea typeface="汉仪旗黑-55简" panose="00020600040101010101" charset="-122"/>
              </a:rPr>
              <a:t>次订单服务，调用了</a:t>
            </a:r>
            <a:r>
              <a:rPr lang="en-US" sz="1250" b="0">
                <a:solidFill>
                  <a:srgbClr val="353535"/>
                </a:solidFill>
                <a:latin typeface="Arial" panose="020B0604020202020204" pitchFamily="34" charset="0"/>
                <a:ea typeface="汉仪旗黑-55简" panose="00020600040101010101" charset="-122"/>
              </a:rPr>
              <a:t> 2 </a:t>
            </a:r>
            <a:r>
              <a:rPr lang="zh-CN" sz="1250" b="0">
                <a:solidFill>
                  <a:srgbClr val="353535"/>
                </a:solidFill>
                <a:latin typeface="Arial" panose="020B0604020202020204" pitchFamily="34" charset="0"/>
                <a:ea typeface="汉仪旗黑-55简" panose="00020600040101010101" charset="-122"/>
              </a:rPr>
              <a:t>次库存服务，调用了</a:t>
            </a:r>
            <a:r>
              <a:rPr lang="en-US" sz="1250" b="0">
                <a:solidFill>
                  <a:srgbClr val="353535"/>
                </a:solidFill>
                <a:latin typeface="Arial" panose="020B0604020202020204" pitchFamily="34" charset="0"/>
                <a:ea typeface="汉仪旗黑-55简" panose="00020600040101010101" charset="-122"/>
              </a:rPr>
              <a:t> 1 </a:t>
            </a:r>
            <a:r>
              <a:rPr lang="zh-CN" sz="1250" b="0">
                <a:solidFill>
                  <a:srgbClr val="353535"/>
                </a:solidFill>
                <a:latin typeface="Arial" panose="020B0604020202020204" pitchFamily="34" charset="0"/>
                <a:ea typeface="汉仪旗黑-55简" panose="00020600040101010101" charset="-122"/>
              </a:rPr>
              <a:t>次积分服务，那么这个</a:t>
            </a:r>
            <a:r>
              <a:rPr lang="en-US" sz="1250" b="0">
                <a:solidFill>
                  <a:srgbClr val="353535"/>
                </a:solidFill>
                <a:latin typeface="Arial" panose="020B0604020202020204" pitchFamily="34" charset="0"/>
                <a:ea typeface="汉仪旗黑-55简" panose="00020600040101010101" charset="-122"/>
              </a:rPr>
              <a:t> Request </a:t>
            </a:r>
            <a:r>
              <a:rPr lang="zh-CN" sz="1250" b="0">
                <a:solidFill>
                  <a:srgbClr val="353535"/>
                </a:solidFill>
                <a:latin typeface="Arial" panose="020B0604020202020204" pitchFamily="34" charset="0"/>
                <a:ea typeface="汉仪旗黑-55简" panose="00020600040101010101" charset="-122"/>
              </a:rPr>
              <a:t>该如何计算？如果你是算</a:t>
            </a:r>
            <a:r>
              <a:rPr lang="en-US" sz="1250" b="0">
                <a:solidFill>
                  <a:srgbClr val="353535"/>
                </a:solidFill>
                <a:latin typeface="Arial" panose="020B0604020202020204" pitchFamily="34" charset="0"/>
                <a:ea typeface="汉仪旗黑-55简" panose="00020600040101010101" charset="-122"/>
              </a:rPr>
              <a:t> GDP </a:t>
            </a:r>
            <a:r>
              <a:rPr lang="zh-CN" sz="1250" b="0">
                <a:solidFill>
                  <a:srgbClr val="353535"/>
                </a:solidFill>
                <a:latin typeface="Arial" panose="020B0604020202020204" pitchFamily="34" charset="0"/>
                <a:ea typeface="汉仪旗黑-55简" panose="00020600040101010101" charset="-122"/>
              </a:rPr>
              <a:t>的专家，我觉得可能会是：3+2+2+1=8（次）。而在具体的项目中，我们会单独描述每个服务，以便做性能统计。如果要描述整体，最多算是有</a:t>
            </a:r>
            <a:r>
              <a:rPr lang="en-US" sz="1250" b="0">
                <a:solidFill>
                  <a:srgbClr val="353535"/>
                </a:solidFill>
                <a:latin typeface="Arial" panose="020B0604020202020204" pitchFamily="34" charset="0"/>
                <a:ea typeface="汉仪旗黑-55简" panose="00020600040101010101" charset="-122"/>
              </a:rPr>
              <a:t> 3 </a:t>
            </a:r>
            <a:r>
              <a:rPr lang="zh-CN" sz="1250" b="0">
                <a:solidFill>
                  <a:srgbClr val="353535"/>
                </a:solidFill>
                <a:latin typeface="Arial" panose="020B0604020202020204" pitchFamily="34" charset="0"/>
                <a:ea typeface="汉仪旗黑-55简" panose="00020600040101010101" charset="-122"/>
              </a:rPr>
              <a:t>个</a:t>
            </a:r>
            <a:r>
              <a:rPr lang="en-US" sz="1250" b="0">
                <a:solidFill>
                  <a:srgbClr val="353535"/>
                </a:solidFill>
                <a:latin typeface="Arial" panose="020B0604020202020204" pitchFamily="34" charset="0"/>
                <a:ea typeface="汉仪旗黑-55简" panose="00020600040101010101" charset="-122"/>
              </a:rPr>
              <a:t> RPS</a:t>
            </a:r>
            <a:r>
              <a:rPr lang="zh-CN" sz="1250" b="0">
                <a:solidFill>
                  <a:srgbClr val="353535"/>
                </a:solidFill>
                <a:latin typeface="Arial" panose="020B0604020202020204" pitchFamily="34" charset="0"/>
                <a:ea typeface="汉仪旗黑-55简" panose="00020600040101010101" charset="-122"/>
              </a:rPr>
              <a:t>。如果从</a:t>
            </a:r>
            <a:r>
              <a:rPr lang="en-US" sz="1250" b="0">
                <a:solidFill>
                  <a:srgbClr val="353535"/>
                </a:solidFill>
                <a:latin typeface="Arial" panose="020B0604020202020204" pitchFamily="34" charset="0"/>
                <a:ea typeface="汉仪旗黑-55简" panose="00020600040101010101" charset="-122"/>
              </a:rPr>
              <a:t> HTTP </a:t>
            </a:r>
            <a:r>
              <a:rPr lang="zh-CN" sz="1250" b="0">
                <a:solidFill>
                  <a:srgbClr val="353535"/>
                </a:solidFill>
                <a:latin typeface="Arial" panose="020B0604020202020204" pitchFamily="34" charset="0"/>
                <a:ea typeface="汉仪旗黑-55简" panose="00020600040101010101" charset="-122"/>
              </a:rPr>
              <a:t>协议的角度去理解，那么</a:t>
            </a:r>
            <a:r>
              <a:rPr lang="en-US" sz="1250" b="0">
                <a:solidFill>
                  <a:srgbClr val="353535"/>
                </a:solidFill>
                <a:latin typeface="Arial" panose="020B0604020202020204" pitchFamily="34" charset="0"/>
                <a:ea typeface="汉仪旗黑-55简" panose="00020600040101010101" charset="-122"/>
              </a:rPr>
              <a:t> HTTP </a:t>
            </a:r>
            <a:r>
              <a:rPr lang="zh-CN" sz="1250" b="0">
                <a:solidFill>
                  <a:srgbClr val="353535"/>
                </a:solidFill>
                <a:latin typeface="Arial" panose="020B0604020202020204" pitchFamily="34" charset="0"/>
                <a:ea typeface="汉仪旗黑-55简" panose="00020600040101010101" charset="-122"/>
              </a:rPr>
              <a:t>Request 算是一个比较准确的描述了，但它本身的定义并没有包含业务。如果赋予它业务的含义，那么用它来描述性能也是可以的。</a:t>
            </a:r>
            <a:endParaRPr lang="zh-CN" altLang="en-US">
              <a:latin typeface="Arial" panose="020B0604020202020204" pitchFamily="34" charset="0"/>
              <a:ea typeface="汉仪旗黑-55简" panose="00020600040101010101" charset="-122"/>
            </a:endParaRPr>
          </a:p>
        </p:txBody>
      </p:sp>
      <p:sp>
        <p:nvSpPr>
          <p:cNvPr id="13" name="文本框 12"/>
          <p:cNvSpPr txBox="1"/>
          <p:nvPr/>
        </p:nvSpPr>
        <p:spPr>
          <a:xfrm>
            <a:off x="5961380" y="5450522"/>
            <a:ext cx="5080000" cy="829945"/>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这些概念本身并没有问题，但是当上面的概念都用来描述一个系统的性能能力的时候，就混乱了。对于这种情况，我觉得有几种处理方式：</a:t>
            </a:r>
            <a:r>
              <a:rPr lang="en-US" sz="105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用一个概念统一起来。直接用</a:t>
            </a:r>
            <a:r>
              <a:rPr lang="en-US" sz="1250" b="0">
                <a:solidFill>
                  <a:srgbClr val="353535"/>
                </a:solidFill>
                <a:latin typeface="Arial" panose="020B0604020202020204" pitchFamily="34" charset="0"/>
                <a:ea typeface="汉仪旗黑-55简" panose="00020600040101010101" charset="-122"/>
              </a:rPr>
              <a:t> TPS </a:t>
            </a:r>
            <a:r>
              <a:rPr lang="zh-CN" sz="1250" b="0">
                <a:solidFill>
                  <a:srgbClr val="353535"/>
                </a:solidFill>
                <a:latin typeface="Arial" panose="020B0604020202020204" pitchFamily="34" charset="0"/>
                <a:ea typeface="汉仪旗黑-55简" panose="00020600040101010101" charset="-122"/>
              </a:rPr>
              <a:t>就行了。</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100" name="文本框 99"/>
          <p:cNvSpPr txBox="1"/>
          <p:nvPr/>
        </p:nvSpPr>
        <p:spPr>
          <a:xfrm>
            <a:off x="241935" y="975995"/>
            <a:ext cx="5913120" cy="368300"/>
          </a:xfrm>
          <a:prstGeom prst="rect">
            <a:avLst/>
          </a:prstGeom>
          <a:noFill/>
          <a:ln w="9525">
            <a:noFill/>
          </a:ln>
        </p:spPr>
        <p:txBody>
          <a:bodyPr wrap="square">
            <a:spAutoFit/>
          </a:bodyPr>
          <a:p>
            <a:pPr>
              <a:lnSpc>
                <a:spcPct val="120000"/>
              </a:lnSpc>
              <a:spcAft>
                <a:spcPts val="1000"/>
              </a:spcAft>
              <a:buClrTx/>
              <a:buSzTx/>
              <a:buFontTx/>
            </a:pPr>
            <a:r>
              <a:rPr lang="zh-CN" sz="1500" b="1">
                <a:latin typeface="Arial" panose="020B0604020202020204" pitchFamily="34" charset="0"/>
                <a:ea typeface="汉仪旗黑-55简" panose="00020600040101010101" charset="-122"/>
              </a:rPr>
              <a:t>怎么理解</a:t>
            </a:r>
            <a:r>
              <a:rPr lang="en-US" altLang="zh-CN" sz="1500" b="1">
                <a:latin typeface="Arial" panose="020B0604020202020204" pitchFamily="34" charset="0"/>
                <a:ea typeface="汉仪旗黑-55简" panose="00020600040101010101" charset="-122"/>
              </a:rPr>
              <a:t>RT</a:t>
            </a:r>
            <a:r>
              <a:rPr lang="zh-CN" sz="1500" b="1">
                <a:latin typeface="Arial" panose="020B0604020202020204" pitchFamily="34" charset="0"/>
                <a:ea typeface="汉仪旗黑-55简" panose="00020600040101010101" charset="-122"/>
              </a:rPr>
              <a:t>？</a:t>
            </a:r>
            <a:endParaRPr lang="zh-CN" sz="1500" b="1">
              <a:latin typeface="Arial" panose="020B0604020202020204" pitchFamily="34" charset="0"/>
              <a:ea typeface="汉仪旗黑-55简" panose="00020600040101010101" charset="-122"/>
            </a:endParaRPr>
          </a:p>
        </p:txBody>
      </p:sp>
      <p:sp>
        <p:nvSpPr>
          <p:cNvPr id="3" name="文本框 2"/>
          <p:cNvSpPr txBox="1"/>
          <p:nvPr/>
        </p:nvSpPr>
        <p:spPr>
          <a:xfrm>
            <a:off x="241935" y="1446530"/>
            <a:ext cx="8709025" cy="28321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在性能中，还有一个重要的概念就是响应时间（Response Time）。这个比较容易理解。我们接着用这张示意图说明：</a:t>
            </a:r>
            <a:endParaRPr lang="zh-CN" altLang="en-US" sz="1250" b="0">
              <a:solidFill>
                <a:srgbClr val="353535"/>
              </a:solidFill>
              <a:latin typeface="Arial" panose="020B0604020202020204" pitchFamily="34" charset="0"/>
              <a:ea typeface="汉仪旗黑-55简" panose="00020600040101010101" charset="-122"/>
            </a:endParaRPr>
          </a:p>
        </p:txBody>
      </p:sp>
      <p:pic>
        <p:nvPicPr>
          <p:cNvPr id="9" name="image13.png"/>
          <p:cNvPicPr>
            <a:picLocks noChangeAspect="1"/>
          </p:cNvPicPr>
          <p:nvPr>
            <p:custDataLst>
              <p:tags r:id="rId1"/>
            </p:custDataLst>
          </p:nvPr>
        </p:nvPicPr>
        <p:blipFill>
          <a:blip r:embed="rId2" cstate="print"/>
          <a:stretch>
            <a:fillRect/>
          </a:stretch>
        </p:blipFill>
        <p:spPr>
          <a:xfrm>
            <a:off x="318770" y="1729740"/>
            <a:ext cx="5400040" cy="2592070"/>
          </a:xfrm>
          <a:prstGeom prst="rect">
            <a:avLst/>
          </a:prstGeom>
        </p:spPr>
      </p:pic>
      <p:sp>
        <p:nvSpPr>
          <p:cNvPr id="4" name="文本框 3"/>
          <p:cNvSpPr txBox="1"/>
          <p:nvPr/>
        </p:nvSpPr>
        <p:spPr>
          <a:xfrm>
            <a:off x="388620" y="4725035"/>
            <a:ext cx="3725545" cy="1245235"/>
          </a:xfrm>
          <a:prstGeom prst="rect">
            <a:avLst/>
          </a:prstGeom>
          <a:noFill/>
          <a:ln w="9525">
            <a:noFill/>
          </a:ln>
        </p:spPr>
        <p:txBody>
          <a:bodyPr wrap="square">
            <a:spAutoFit/>
          </a:bodyPr>
          <a:p>
            <a:pPr indent="0"/>
            <a:r>
              <a:rPr lang="zh-CN" sz="1250">
                <a:solidFill>
                  <a:schemeClr val="tx1"/>
                </a:solidFill>
                <a:latin typeface="Arial" panose="020B0604020202020204" pitchFamily="34" charset="0"/>
                <a:ea typeface="汉仪旗黑-55简" panose="00020600040101010101" charset="-122"/>
              </a:rPr>
              <a:t>通过上图我们就能看出响应时间的</a:t>
            </a:r>
            <a:r>
              <a:rPr lang="zh-CN" sz="1250">
                <a:solidFill>
                  <a:srgbClr val="353535"/>
                </a:solidFill>
                <a:latin typeface="Arial" panose="020B0604020202020204" pitchFamily="34" charset="0"/>
                <a:ea typeface="汉仪旗黑-55简" panose="00020600040101010101" charset="-122"/>
                <a:sym typeface="+mn-ea"/>
              </a:rPr>
              <a:t>计算方式非常直接简单。</a:t>
            </a:r>
            <a:endParaRPr lang="zh-CN" sz="1250">
              <a:solidFill>
                <a:schemeClr val="tx1"/>
              </a:solidFill>
              <a:latin typeface="Arial" panose="020B0604020202020204" pitchFamily="34" charset="0"/>
              <a:ea typeface="汉仪旗黑-55简" panose="00020600040101010101" charset="-122"/>
            </a:endParaRPr>
          </a:p>
          <a:p>
            <a:pPr indent="0"/>
            <a:r>
              <a:rPr lang="en-US" altLang="zh-CN" sz="1250" b="1">
                <a:solidFill>
                  <a:srgbClr val="FF0000"/>
                </a:solidFill>
                <a:latin typeface="Arial" panose="020B0604020202020204" pitchFamily="34" charset="0"/>
                <a:ea typeface="汉仪旗黑-55简" panose="00020600040101010101" charset="-122"/>
              </a:rPr>
              <a:t>	</a:t>
            </a:r>
            <a:r>
              <a:rPr lang="zh-CN" sz="1250" b="1">
                <a:solidFill>
                  <a:srgbClr val="FF0000"/>
                </a:solidFill>
                <a:latin typeface="Arial" panose="020B0604020202020204" pitchFamily="34" charset="0"/>
                <a:ea typeface="汉仪旗黑-55简" panose="00020600040101010101" charset="-122"/>
              </a:rPr>
              <a:t>RT = T2-T1。</a:t>
            </a:r>
            <a:endParaRPr lang="zh-CN" sz="1250" b="1">
              <a:solidFill>
                <a:srgbClr val="FF0000"/>
              </a:solidFill>
              <a:latin typeface="Arial" panose="020B0604020202020204" pitchFamily="34" charset="0"/>
              <a:ea typeface="汉仪旗黑-55简" panose="00020600040101010101" charset="-122"/>
            </a:endParaRPr>
          </a:p>
          <a:p>
            <a:pPr indent="0"/>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但是，我们要知道，这个时间包括了后面一连串的链路。</a:t>
            </a:r>
            <a:endParaRPr lang="zh-CN" altLang="en-US">
              <a:latin typeface="Arial" panose="020B0604020202020204" pitchFamily="34" charset="0"/>
              <a:ea typeface="汉仪旗黑-55简" panose="00020600040101010101" charset="-122"/>
            </a:endParaRPr>
          </a:p>
        </p:txBody>
      </p:sp>
      <p:sp>
        <p:nvSpPr>
          <p:cNvPr id="6" name="文本框 5"/>
          <p:cNvSpPr txBox="1"/>
          <p:nvPr/>
        </p:nvSpPr>
        <p:spPr>
          <a:xfrm>
            <a:off x="6155055" y="1910715"/>
            <a:ext cx="3655695" cy="139890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响应时间的概念简单至极，但是，响应时间的定位就复杂了。</a:t>
            </a:r>
            <a:endParaRPr lang="en-US" sz="1200" b="0">
              <a:latin typeface="Arial" panose="020B0604020202020204" pitchFamily="34" charset="0"/>
              <a:ea typeface="汉仪旗黑-55简" panose="00020600040101010101" charset="-122"/>
            </a:endParaRPr>
          </a:p>
          <a:p>
            <a:pPr indent="0"/>
            <a:r>
              <a:rPr lang="zh-CN" sz="1200" b="0">
                <a:solidFill>
                  <a:srgbClr val="353535"/>
                </a:solidFill>
                <a:latin typeface="Arial" panose="020B0604020202020204" pitchFamily="34" charset="0"/>
                <a:ea typeface="汉仪旗黑-55简" panose="00020600040101010101" charset="-122"/>
              </a:rPr>
              <a:t>性能测试工具都会记录响应时间，但是，都不会给出后端链路到底哪里慢。经常有人问问题就直接说，我的响应时间很慢。</a:t>
            </a:r>
            <a:endParaRPr lang="zh-CN" sz="1200" b="0">
              <a:solidFill>
                <a:srgbClr val="353535"/>
              </a:solidFill>
              <a:latin typeface="Arial" panose="020B0604020202020204" pitchFamily="34" charset="0"/>
              <a:ea typeface="汉仪旗黑-55简" panose="00020600040101010101" charset="-122"/>
            </a:endParaRPr>
          </a:p>
          <a:p>
            <a:pPr indent="0"/>
            <a:r>
              <a:rPr lang="zh-CN" sz="1200" b="0">
                <a:solidFill>
                  <a:srgbClr val="353535"/>
                </a:solidFill>
                <a:latin typeface="Arial" panose="020B0604020202020204" pitchFamily="34" charset="0"/>
                <a:ea typeface="汉仪旗黑-55简" panose="00020600040101010101" charset="-122"/>
              </a:rPr>
              <a:t>问题在哪呢？在这种情况下，只能回答：不知道。</a:t>
            </a:r>
            <a:endParaRPr lang="zh-CN" altLang="zh-CN" sz="1200" b="0">
              <a:solidFill>
                <a:srgbClr val="353535"/>
              </a:solidFill>
              <a:latin typeface="Arial" panose="020B0604020202020204" pitchFamily="34" charset="0"/>
              <a:ea typeface="汉仪旗黑-55简" panose="00020600040101010101" charset="-122"/>
            </a:endParaRPr>
          </a:p>
        </p:txBody>
      </p:sp>
      <p:pic>
        <p:nvPicPr>
          <p:cNvPr id="8" name="image14.png"/>
          <p:cNvPicPr>
            <a:picLocks noChangeAspect="1"/>
          </p:cNvPicPr>
          <p:nvPr>
            <p:custDataLst>
              <p:tags r:id="rId3"/>
            </p:custDataLst>
          </p:nvPr>
        </p:nvPicPr>
        <p:blipFill>
          <a:blip r:embed="rId4" cstate="print"/>
          <a:stretch>
            <a:fillRect/>
          </a:stretch>
        </p:blipFill>
        <p:spPr>
          <a:xfrm>
            <a:off x="5718810" y="4321810"/>
            <a:ext cx="5139055" cy="2140585"/>
          </a:xfrm>
          <a:prstGeom prst="rect">
            <a:avLst/>
          </a:prstGeom>
        </p:spPr>
      </p:pic>
      <p:sp>
        <p:nvSpPr>
          <p:cNvPr id="5" name="文本框 4"/>
          <p:cNvSpPr txBox="1"/>
          <p:nvPr/>
        </p:nvSpPr>
        <p:spPr>
          <a:xfrm>
            <a:off x="6155055" y="3634105"/>
            <a:ext cx="3482975"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因为我们要先画架构图，看请求链路，再一层层找下去。比如说这样：</a:t>
            </a:r>
            <a:endParaRPr lang="zh-CN" altLang="en-US" sz="125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100" name="文本框 99"/>
          <p:cNvSpPr txBox="1"/>
          <p:nvPr/>
        </p:nvSpPr>
        <p:spPr>
          <a:xfrm>
            <a:off x="241935" y="942340"/>
            <a:ext cx="5913120" cy="368300"/>
          </a:xfrm>
          <a:prstGeom prst="rect">
            <a:avLst/>
          </a:prstGeom>
          <a:noFill/>
          <a:ln w="9525">
            <a:noFill/>
          </a:ln>
        </p:spPr>
        <p:txBody>
          <a:bodyPr wrap="square">
            <a:spAutoFit/>
          </a:bodyPr>
          <a:p>
            <a:pPr>
              <a:lnSpc>
                <a:spcPct val="120000"/>
              </a:lnSpc>
              <a:spcAft>
                <a:spcPts val="1000"/>
              </a:spcAft>
              <a:buClrTx/>
              <a:buSzTx/>
              <a:buFontTx/>
            </a:pPr>
            <a:r>
              <a:rPr lang="zh-CN" sz="1500" b="1">
                <a:latin typeface="Arial" panose="020B0604020202020204" pitchFamily="34" charset="0"/>
                <a:ea typeface="汉仪旗黑-55简" panose="00020600040101010101" charset="-122"/>
              </a:rPr>
              <a:t>关于</a:t>
            </a:r>
            <a:r>
              <a:rPr lang="en-US" altLang="zh-CN" sz="1500" b="1">
                <a:latin typeface="Arial" panose="020B0604020202020204" pitchFamily="34" charset="0"/>
                <a:ea typeface="汉仪旗黑-55简" panose="00020600040101010101" charset="-122"/>
              </a:rPr>
              <a:t>RT</a:t>
            </a:r>
            <a:r>
              <a:rPr lang="zh-CN" altLang="en-US" sz="1500" b="1">
                <a:latin typeface="Arial" panose="020B0604020202020204" pitchFamily="34" charset="0"/>
                <a:ea typeface="汉仪旗黑-55简" panose="00020600040101010101" charset="-122"/>
              </a:rPr>
              <a:t>的一点延申</a:t>
            </a:r>
            <a:endParaRPr lang="zh-CN" altLang="en-US" sz="1500" b="1">
              <a:latin typeface="Arial" panose="020B0604020202020204" pitchFamily="34" charset="0"/>
              <a:ea typeface="汉仪旗黑-55简" panose="00020600040101010101" charset="-122"/>
            </a:endParaRPr>
          </a:p>
        </p:txBody>
      </p:sp>
      <p:sp>
        <p:nvSpPr>
          <p:cNvPr id="10" name="文本框 9"/>
          <p:cNvSpPr txBox="1"/>
          <p:nvPr/>
        </p:nvSpPr>
        <p:spPr>
          <a:xfrm>
            <a:off x="6923405" y="2769235"/>
            <a:ext cx="4350385" cy="3784600"/>
          </a:xfrm>
          <a:prstGeom prst="rect">
            <a:avLst/>
          </a:prstGeom>
          <a:noFill/>
          <a:ln w="9525">
            <a:noFill/>
          </a:ln>
        </p:spPr>
        <p:txBody>
          <a:bodyPr wrap="square">
            <a:spAutoFit/>
          </a:bodyPr>
          <a:p>
            <a:pPr indent="0"/>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在性能项目中，基本上调优的工作都是性能团队主导的。性能团队当然不可能完全没有技术弱点，所以在很多时候都是协调其他团队的人一起来分析瓶颈点。那为什么是我的团队来主导这个分析的过程呢？    因为每个技术人员对性能瓶颈的定义并不相同，如果不细化到具体的计数器的值是多少才有问题，有误解的可能性就很大。曾经我在某零售业大厂做性能咨询的时候，一房间的技术人员，开发、运维、DBA  都有，结果性能瓶颈出现了，所有人都说自己的部分是没问题的。于是我一个个问他们是如何判断的，判断的是哪个计数器，值又是多少。结果发现很多人对瓶颈的判断都和我想像的不一样。    举例来说，DB 的 CPU 使用率达未到 90% 以上，DBA 就会觉得没有问题，因为都是业务的SQL，并不是 DB 本身有问题。开发觉得 SQL 执行时间慢是因为 DB 有问题，而不是自己写的有问题，因为业务逻辑并没有错，有问题的点应该是 DB 上索引不合理、配置不合理。    你看，同样的问题，每个人的看法都有区别。当然也不能排除有些人就是想推诿责任。    这时怎么办呢？如果你可以把执行计划拿出来，告诉大家，这里应该创建索引，而那里应该修改业务条件，这时就具体了。</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
        <p:nvSpPr>
          <p:cNvPr id="3" name="文本框 2"/>
          <p:cNvSpPr txBox="1"/>
          <p:nvPr/>
        </p:nvSpPr>
        <p:spPr>
          <a:xfrm>
            <a:off x="180975" y="1310957"/>
            <a:ext cx="5080000" cy="460375"/>
          </a:xfrm>
          <a:prstGeom prst="rect">
            <a:avLst/>
          </a:prstGeom>
          <a:noFill/>
          <a:ln w="9525">
            <a:noFill/>
          </a:ln>
        </p:spPr>
        <p:txBody>
          <a:bodyPr>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而现在，随着技术的发展，链路监控工具和一些 Metrics 的使用，让这个需求变得简单了不少。比如说这样的展示：</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pic>
        <p:nvPicPr>
          <p:cNvPr id="13" name="image15.png"/>
          <p:cNvPicPr>
            <a:picLocks noChangeAspect="1"/>
          </p:cNvPicPr>
          <p:nvPr/>
        </p:nvPicPr>
        <p:blipFill>
          <a:blip r:embed="rId1" cstate="print"/>
          <a:stretch>
            <a:fillRect/>
          </a:stretch>
        </p:blipFill>
        <p:spPr>
          <a:xfrm>
            <a:off x="162243" y="1771015"/>
            <a:ext cx="6539865" cy="3202940"/>
          </a:xfrm>
          <a:prstGeom prst="rect">
            <a:avLst/>
          </a:prstGeom>
        </p:spPr>
      </p:pic>
      <p:sp>
        <p:nvSpPr>
          <p:cNvPr id="5" name="文本框 4"/>
          <p:cNvSpPr txBox="1"/>
          <p:nvPr/>
        </p:nvSpPr>
        <p:spPr>
          <a:xfrm>
            <a:off x="241935" y="4989195"/>
            <a:ext cx="6381750" cy="138366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rPr>
              <a:t>我顺便在这里说一下调优在当前性能项目中的状态。对于响应时间来说，时间的拆分定位是性能瓶颈定位分析中非常重要的一节。但是请注意，</a:t>
            </a:r>
            <a:r>
              <a:rPr lang="en-US" sz="1200" b="0">
                <a:solidFill>
                  <a:srgbClr val="353535"/>
                </a:solidFill>
                <a:latin typeface="Arial" panose="020B0604020202020204" pitchFamily="34" charset="0"/>
                <a:ea typeface="汉仪旗黑-55简" panose="00020600040101010101" charset="-122"/>
              </a:rPr>
              <a:t> </a:t>
            </a:r>
            <a:r>
              <a:rPr lang="zh-CN" sz="1200" b="0">
                <a:solidFill>
                  <a:srgbClr val="353535"/>
                </a:solidFill>
                <a:latin typeface="Arial" panose="020B0604020202020204" pitchFamily="34" charset="0"/>
                <a:ea typeface="汉仪旗黑-55简" panose="00020600040101010101" charset="-122"/>
              </a:rPr>
              <a:t>这个环节并不是性能测试工程师的最后环节。在工作中，性能测试工程师连时间拆分都不做，只报一个压力工具中看到的响应时间，就给一个通过不通过的结论，这样我们的工作也失去了很多意义。另外，有一些性能测试工程师，倒是用各种手段分析了时间的消耗点，但是也觉得自己的工作就此结束了，而不做根本原因的分析或协调其他团队来分析。</a:t>
            </a:r>
            <a:endParaRPr lang="zh-CN" altLang="en-US" sz="1200" b="0">
              <a:solidFill>
                <a:srgbClr val="353535"/>
              </a:solidFill>
              <a:latin typeface="Arial" panose="020B0604020202020204" pitchFamily="34" charset="0"/>
              <a:ea typeface="汉仪旗黑-55简" panose="00020600040101010101" charset="-122"/>
            </a:endParaRPr>
          </a:p>
        </p:txBody>
      </p:sp>
      <p:sp>
        <p:nvSpPr>
          <p:cNvPr id="11" name="文本框 10"/>
          <p:cNvSpPr txBox="1"/>
          <p:nvPr/>
        </p:nvSpPr>
        <p:spPr>
          <a:xfrm>
            <a:off x="6790055" y="1016000"/>
            <a:ext cx="4617085" cy="1753235"/>
          </a:xfrm>
          <a:prstGeom prst="rect">
            <a:avLst/>
          </a:prstGeom>
          <a:noFill/>
        </p:spPr>
        <p:txBody>
          <a:bodyPr wrap="square" rtlCol="0" anchor="t">
            <a:spAutoFit/>
          </a:bodyPr>
          <a:p>
            <a:pPr indent="0"/>
            <a:r>
              <a:rPr lang="zh-CN" sz="1200">
                <a:solidFill>
                  <a:srgbClr val="353535"/>
                </a:solidFill>
                <a:latin typeface="Arial" panose="020B0604020202020204" pitchFamily="34" charset="0"/>
                <a:ea typeface="汉仪旗黑-55简" panose="00020600040101010101" charset="-122"/>
                <a:sym typeface="+mn-ea"/>
              </a:rPr>
              <a:t>当然在不同的企业里，做分析的角色和要求各不相同，所以也要根据实际的企业现状来说。在我的观点中，性能只测不调，那就是性能验证的工作，称不上是完整的性能项目。第三方性能测试的机构可以这样做，但是在一个企业内部这样做的话，性能团队的价值肯定就大打折扣了。但是现在有很多人都不把性能调优做为性能团队的工作，主要原因有几点：</a:t>
            </a:r>
            <a:r>
              <a:rPr lang="en-US" sz="1200">
                <a:solidFill>
                  <a:srgbClr val="353535"/>
                </a:solidFill>
                <a:latin typeface="Arial" panose="020B0604020202020204" pitchFamily="34" charset="0"/>
                <a:ea typeface="汉仪旗黑-55简" panose="00020600040101010101" charset="-122"/>
                <a:sym typeface="+mn-ea"/>
              </a:rPr>
              <a:t>    1. </a:t>
            </a:r>
            <a:r>
              <a:rPr lang="zh-CN" sz="1200">
                <a:solidFill>
                  <a:srgbClr val="353535"/>
                </a:solidFill>
                <a:latin typeface="Arial" panose="020B0604020202020204" pitchFamily="34" charset="0"/>
                <a:ea typeface="汉仪旗黑-55简" panose="00020600040101010101" charset="-122"/>
                <a:sym typeface="+mn-ea"/>
              </a:rPr>
              <a:t>性能测试团队的人能力有限做不到；</a:t>
            </a:r>
            <a:r>
              <a:rPr lang="en-US" sz="1200">
                <a:solidFill>
                  <a:srgbClr val="353535"/>
                </a:solidFill>
                <a:latin typeface="Arial" panose="020B0604020202020204" pitchFamily="34" charset="0"/>
                <a:ea typeface="汉仪旗黑-55简" panose="00020600040101010101" charset="-122"/>
                <a:sym typeface="+mn-ea"/>
              </a:rPr>
              <a:t>    2. </a:t>
            </a:r>
            <a:r>
              <a:rPr lang="zh-CN" sz="1200">
                <a:solidFill>
                  <a:srgbClr val="353535"/>
                </a:solidFill>
                <a:latin typeface="Arial" panose="020B0604020202020204" pitchFamily="34" charset="0"/>
                <a:ea typeface="汉仪旗黑-55简" panose="00020600040101010101" charset="-122"/>
                <a:sym typeface="+mn-ea"/>
              </a:rPr>
              <a:t>性能调优代价高，耗时长，不值得做。</a:t>
            </a:r>
            <a:endParaRPr lang="zh-CN" altLang="en-US" sz="1200" dirty="0" err="1" smtClean="0">
              <a:solidFill>
                <a:srgbClr val="353535"/>
              </a:solidFill>
              <a:latin typeface="Arial" panose="020B0604020202020204" pitchFamily="34" charset="0"/>
              <a:ea typeface="汉仪旗黑-55简" panose="00020600040101010101" charset="-122"/>
              <a:sym typeface="+mn-ea"/>
            </a:endParaRPr>
          </a:p>
        </p:txBody>
      </p:sp>
    </p:spTree>
  </p:cSld>
  <p:clrMapOvr>
    <a:masterClrMapping/>
  </p:clrMapOvr>
  <p:transition spd="slow">
    <p:push/>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67335"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sym typeface="+mn-ea"/>
              </a:rPr>
              <a:t>系统性能指标</a:t>
            </a:r>
            <a:endParaRPr lang="zh-CN" altLang="en-US" sz="3400" b="1" dirty="0">
              <a:latin typeface="Arial" panose="020B0604020202020204" pitchFamily="34" charset="0"/>
              <a:ea typeface="汉仪旗黑-55简" panose="00020600040101010101" charset="-122"/>
              <a:sym typeface="+mn-ea"/>
            </a:endParaRPr>
          </a:p>
        </p:txBody>
      </p:sp>
      <p:pic>
        <p:nvPicPr>
          <p:cNvPr id="8" name="image9.png"/>
          <p:cNvPicPr>
            <a:picLocks noChangeAspect="1"/>
          </p:cNvPicPr>
          <p:nvPr/>
        </p:nvPicPr>
        <p:blipFill>
          <a:blip r:embed="rId1" cstate="print"/>
          <a:stretch>
            <a:fillRect/>
          </a:stretch>
        </p:blipFill>
        <p:spPr>
          <a:xfrm>
            <a:off x="817563" y="1400175"/>
            <a:ext cx="5991225" cy="3200400"/>
          </a:xfrm>
          <a:prstGeom prst="rect">
            <a:avLst/>
          </a:prstGeom>
        </p:spPr>
      </p:pic>
      <p:sp>
        <p:nvSpPr>
          <p:cNvPr id="100" name="文本框 99"/>
          <p:cNvSpPr txBox="1"/>
          <p:nvPr/>
        </p:nvSpPr>
        <p:spPr>
          <a:xfrm>
            <a:off x="7213600" y="1391920"/>
            <a:ext cx="3154045" cy="3928110"/>
          </a:xfrm>
          <a:prstGeom prst="rect">
            <a:avLst/>
          </a:prstGeom>
          <a:noFill/>
          <a:ln w="9525">
            <a:noFill/>
          </a:ln>
        </p:spPr>
        <p:txBody>
          <a:bodyPr wrap="square">
            <a:spAutoFit/>
          </a:bodyPr>
          <a:p>
            <a:pPr indent="0">
              <a:lnSpc>
                <a:spcPct val="130000"/>
              </a:lnSpc>
              <a:spcBef>
                <a:spcPts val="0"/>
              </a:spcBef>
              <a:spcAft>
                <a:spcPts val="0"/>
              </a:spcAft>
            </a:pP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左图中，定义了三条曲线、三个区域、两个点以及三个状态描述。</a:t>
            </a:r>
            <a:r>
              <a:rPr lang="en-US" sz="1200" b="0">
                <a:latin typeface="Arial" panose="020B0604020202020204" pitchFamily="34" charset="0"/>
                <a:ea typeface="汉仪旗黑-55简" panose="00020600040101010101" charset="-122"/>
                <a:cs typeface="微软雅黑" panose="020B0503020204020204" pitchFamily="34" charset="-122"/>
              </a:rPr>
              <a:t> </a:t>
            </a:r>
            <a:endPar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lnSpc>
                <a:spcPct val="130000"/>
              </a:lnSpc>
              <a:spcBef>
                <a:spcPts val="0"/>
              </a:spcBef>
              <a:spcAft>
                <a:spcPts val="0"/>
              </a:spcAft>
            </a:pPr>
            <a:r>
              <a:rPr lang="en-US" sz="1200" b="1">
                <a:solidFill>
                  <a:srgbClr val="FF0000"/>
                </a:solidFill>
                <a:latin typeface="Arial" panose="020B0604020202020204" pitchFamily="34" charset="0"/>
                <a:ea typeface="汉仪旗黑-55简" panose="00020600040101010101" charset="-122"/>
                <a:cs typeface="微软雅黑" panose="020B0503020204020204" pitchFamily="34" charset="-122"/>
              </a:rPr>
              <a:t>1. </a:t>
            </a:r>
            <a:r>
              <a:rPr lang="zh-CN" sz="1200" b="1">
                <a:solidFill>
                  <a:srgbClr val="FF0000"/>
                </a:solidFill>
                <a:latin typeface="Arial" panose="020B0604020202020204" pitchFamily="34" charset="0"/>
                <a:ea typeface="汉仪旗黑-55简" panose="00020600040101010101" charset="-122"/>
                <a:cs typeface="微软雅黑" panose="020B0503020204020204" pitchFamily="34" charset="-122"/>
              </a:rPr>
              <a:t>三条曲线：</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吞吐量的曲线（紫色）、资源使用率（绿色）、响应时间曲线（深蓝色）。</a:t>
            </a:r>
            <a:endPar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lnSpc>
                <a:spcPct val="130000"/>
              </a:lnSpc>
              <a:spcBef>
                <a:spcPts val="0"/>
              </a:spcBef>
              <a:spcAft>
                <a:spcPts val="0"/>
              </a:spcAft>
            </a:pPr>
            <a:r>
              <a:rPr lang="en-US" sz="1200" b="1">
                <a:solidFill>
                  <a:srgbClr val="FF0000"/>
                </a:solidFill>
                <a:latin typeface="Arial" panose="020B0604020202020204" pitchFamily="34" charset="0"/>
                <a:ea typeface="汉仪旗黑-55简" panose="00020600040101010101" charset="-122"/>
                <a:cs typeface="微软雅黑" panose="020B0503020204020204" pitchFamily="34" charset="-122"/>
              </a:rPr>
              <a:t>2. </a:t>
            </a:r>
            <a:r>
              <a:rPr lang="zh-CN" sz="1200" b="1">
                <a:solidFill>
                  <a:srgbClr val="FF0000"/>
                </a:solidFill>
                <a:latin typeface="Arial" panose="020B0604020202020204" pitchFamily="34" charset="0"/>
                <a:ea typeface="汉仪旗黑-55简" panose="00020600040101010101" charset="-122"/>
                <a:cs typeface="微软雅黑" panose="020B0503020204020204" pitchFamily="34" charset="-122"/>
              </a:rPr>
              <a:t>三个区域：</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轻负载区（</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Light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Load）、重负载区（Heavy</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Load）、塌陷区（</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Buckle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Zone）。</a:t>
            </a:r>
            <a:endPar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lnSpc>
                <a:spcPct val="130000"/>
              </a:lnSpc>
              <a:spcBef>
                <a:spcPts val="0"/>
              </a:spcBef>
              <a:spcAft>
                <a:spcPts val="0"/>
              </a:spcAft>
            </a:pPr>
            <a:r>
              <a:rPr lang="en-US" sz="1200" b="1">
                <a:solidFill>
                  <a:srgbClr val="FF0000"/>
                </a:solidFill>
                <a:latin typeface="Arial" panose="020B0604020202020204" pitchFamily="34" charset="0"/>
                <a:ea typeface="汉仪旗黑-55简" panose="00020600040101010101" charset="-122"/>
                <a:cs typeface="微软雅黑" panose="020B0503020204020204" pitchFamily="34" charset="-122"/>
              </a:rPr>
              <a:t>3. </a:t>
            </a:r>
            <a:r>
              <a:rPr lang="zh-CN" sz="1200" b="1">
                <a:solidFill>
                  <a:srgbClr val="FF0000"/>
                </a:solidFill>
                <a:latin typeface="Arial" panose="020B0604020202020204" pitchFamily="34" charset="0"/>
                <a:ea typeface="汉仪旗黑-55简" panose="00020600040101010101" charset="-122"/>
                <a:cs typeface="微软雅黑" panose="020B0503020204020204" pitchFamily="34" charset="-122"/>
              </a:rPr>
              <a:t>两个点：</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最优并发用户数（</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The Optimum Number of Concurrent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Users）、最大并发用户数（</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The Maximum Number of Concurrent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Users）。</a:t>
            </a:r>
            <a:endPar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lnSpc>
                <a:spcPct val="130000"/>
              </a:lnSpc>
              <a:spcBef>
                <a:spcPts val="0"/>
              </a:spcBef>
              <a:spcAft>
                <a:spcPts val="0"/>
              </a:spcAft>
            </a:pPr>
            <a:r>
              <a:rPr lang="en-US" sz="1200" b="1">
                <a:solidFill>
                  <a:srgbClr val="FF0000"/>
                </a:solidFill>
                <a:latin typeface="Arial" panose="020B0604020202020204" pitchFamily="34" charset="0"/>
                <a:ea typeface="汉仪旗黑-55简" panose="00020600040101010101" charset="-122"/>
                <a:cs typeface="微软雅黑" panose="020B0503020204020204" pitchFamily="34" charset="-122"/>
              </a:rPr>
              <a:t>4. </a:t>
            </a:r>
            <a:r>
              <a:rPr lang="zh-CN" sz="1200" b="1">
                <a:solidFill>
                  <a:srgbClr val="FF0000"/>
                </a:solidFill>
                <a:latin typeface="Arial" panose="020B0604020202020204" pitchFamily="34" charset="0"/>
                <a:ea typeface="汉仪旗黑-55简" panose="00020600040101010101" charset="-122"/>
                <a:cs typeface="微软雅黑" panose="020B0503020204020204" pitchFamily="34" charset="-122"/>
              </a:rPr>
              <a:t>三个状态描述：</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资源饱和（</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Resource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Saturated）、吞吐下降（Throughput Falling）、用户受影响（End</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Users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Effected）。</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
        <p:nvSpPr>
          <p:cNvPr id="101" name="文本框 100"/>
          <p:cNvSpPr txBox="1"/>
          <p:nvPr/>
        </p:nvSpPr>
        <p:spPr>
          <a:xfrm>
            <a:off x="756920" y="4600575"/>
            <a:ext cx="6456045" cy="1529715"/>
          </a:xfrm>
          <a:prstGeom prst="rect">
            <a:avLst/>
          </a:prstGeom>
          <a:noFill/>
          <a:ln w="9525">
            <a:noFill/>
          </a:ln>
        </p:spPr>
        <p:txBody>
          <a:bodyPr wrap="square">
            <a:spAutoFit/>
          </a:bodyPr>
          <a:p>
            <a:pPr indent="0">
              <a:lnSpc>
                <a:spcPct val="130000"/>
              </a:lnSpc>
              <a:spcBef>
                <a:spcPts val="0"/>
              </a:spcBef>
              <a:spcAft>
                <a:spcPts val="0"/>
              </a:spcAft>
            </a:pP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很多时候，重负载区的资源饱和，和 TPS 达到最大值之间都不是在同样的并发用户数之下的。</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lnSpc>
                <a:spcPct val="130000"/>
              </a:lnSpc>
              <a:spcBef>
                <a:spcPts val="0"/>
              </a:spcBef>
              <a:spcAft>
                <a:spcPts val="0"/>
              </a:spcAft>
            </a:pP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比如说，当 CPU 资源使用率达到 100% 之后，随着压力的增加，队列慢慢变长，但是由于用户数增加的幅度会超过队列长度，所以 TPS 仍然会增加，也就是说资源使用率达到饱和之后还有一段时间 TPS 才会达到上限。大部分情况下，响应时间的曲线都不会像图中画得这样陡峭，并且也不一定是在塌陷区突然上升，更可能的是在重负载区突然上升。</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
        <p:nvSpPr>
          <p:cNvPr id="4" name="文本框 3"/>
          <p:cNvSpPr txBox="1"/>
          <p:nvPr/>
        </p:nvSpPr>
        <p:spPr>
          <a:xfrm>
            <a:off x="241935" y="919480"/>
            <a:ext cx="5632450" cy="368300"/>
          </a:xfrm>
          <a:prstGeom prst="rect">
            <a:avLst/>
          </a:prstGeom>
          <a:noFill/>
        </p:spPr>
        <p:txBody>
          <a:bodyPr wrap="square" rtlCol="0" anchor="t">
            <a:spAutoFit/>
          </a:bodyPr>
          <a:p>
            <a:pPr algn="l">
              <a:lnSpc>
                <a:spcPct val="120000"/>
              </a:lnSpc>
              <a:spcAft>
                <a:spcPts val="1000"/>
              </a:spcAft>
            </a:pPr>
            <a:r>
              <a:rPr lang="zh-CN" sz="1500" b="1">
                <a:latin typeface="Arial" panose="020B0604020202020204" pitchFamily="34" charset="0"/>
                <a:ea typeface="汉仪旗黑-55简" panose="00020600040101010101" charset="-122"/>
              </a:rPr>
              <a:t>TPS和响应时间之间是什么关系</a:t>
            </a:r>
            <a:endParaRPr lang="zh-CN" sz="1500" b="1">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a:xfrm>
            <a:off x="-312420" y="-90806"/>
            <a:ext cx="4656771" cy="6857999"/>
          </a:xfrm>
          <a:prstGeom prst="rect">
            <a:avLst/>
          </a:prstGeom>
          <a:blipFill>
            <a:blip r:embed="rId1"/>
            <a:srcRect/>
            <a:stretch>
              <a:fillRect l="-6" r="-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04052" y="2612888"/>
            <a:ext cx="2623820" cy="829945"/>
          </a:xfrm>
          <a:prstGeom prst="rect">
            <a:avLst/>
          </a:prstGeom>
          <a:noFill/>
        </p:spPr>
        <p:txBody>
          <a:bodyPr wrap="none" rtlCol="0">
            <a:spAutoFit/>
          </a:bodyPr>
          <a:lstStyle/>
          <a:p>
            <a:r>
              <a:rPr lang="zh-CN" altLang="en-US" sz="4800" b="1" dirty="0">
                <a:solidFill>
                  <a:schemeClr val="bg1"/>
                </a:solidFill>
                <a:latin typeface="Arial" panose="020B0604020202020204" pitchFamily="34" charset="0"/>
                <a:ea typeface="汉仪旗黑-55简" panose="00020600040101010101" charset="-122"/>
              </a:rPr>
              <a:t>分享大纲</a:t>
            </a:r>
            <a:endParaRPr lang="zh-CN" altLang="en-US" sz="4800" b="1" dirty="0">
              <a:solidFill>
                <a:schemeClr val="bg1"/>
              </a:solidFill>
              <a:latin typeface="Arial" panose="020B0604020202020204" pitchFamily="34" charset="0"/>
              <a:ea typeface="汉仪旗黑-55简" panose="00020600040101010101" charset="-122"/>
            </a:endParaRPr>
          </a:p>
        </p:txBody>
      </p:sp>
      <p:sp>
        <p:nvSpPr>
          <p:cNvPr id="7" name="文本框 6"/>
          <p:cNvSpPr txBox="1"/>
          <p:nvPr/>
        </p:nvSpPr>
        <p:spPr>
          <a:xfrm>
            <a:off x="901355" y="3748732"/>
            <a:ext cx="1504315" cy="460375"/>
          </a:xfrm>
          <a:prstGeom prst="rect">
            <a:avLst/>
          </a:prstGeom>
          <a:noFill/>
        </p:spPr>
        <p:txBody>
          <a:bodyPr wrap="none" rtlCol="0">
            <a:spAutoFit/>
          </a:bodyPr>
          <a:lstStyle/>
          <a:p>
            <a:r>
              <a:rPr lang="en-US" altLang="zh-CN" sz="2400" spc="100" dirty="0">
                <a:solidFill>
                  <a:schemeClr val="bg1"/>
                </a:solidFill>
                <a:latin typeface="Arial" panose="020B0604020202020204" pitchFamily="34" charset="0"/>
                <a:ea typeface="汉仪旗黑-55简" panose="00020600040101010101" charset="-122"/>
              </a:rPr>
              <a:t>Contents</a:t>
            </a:r>
            <a:endParaRPr lang="en-US" altLang="zh-CN" sz="2400" spc="100" dirty="0">
              <a:solidFill>
                <a:schemeClr val="bg1"/>
              </a:solidFill>
              <a:latin typeface="Arial" panose="020B0604020202020204" pitchFamily="34" charset="0"/>
              <a:ea typeface="汉仪旗黑-55简" panose="00020600040101010101" charset="-122"/>
            </a:endParaRPr>
          </a:p>
        </p:txBody>
      </p:sp>
      <p:grpSp>
        <p:nvGrpSpPr>
          <p:cNvPr id="3" name="组合 2"/>
          <p:cNvGrpSpPr/>
          <p:nvPr/>
        </p:nvGrpSpPr>
        <p:grpSpPr>
          <a:xfrm>
            <a:off x="5931379" y="1488918"/>
            <a:ext cx="3509851" cy="597535"/>
            <a:chOff x="6192636" y="1963553"/>
            <a:chExt cx="3509851" cy="597535"/>
          </a:xfrm>
        </p:grpSpPr>
        <p:sp>
          <p:nvSpPr>
            <p:cNvPr id="11" name="矩形 10"/>
            <p:cNvSpPr/>
            <p:nvPr/>
          </p:nvSpPr>
          <p:spPr>
            <a:xfrm>
              <a:off x="7003737" y="1963553"/>
              <a:ext cx="2698750" cy="589915"/>
            </a:xfrm>
            <a:prstGeom prst="rect">
              <a:avLst/>
            </a:prstGeom>
          </p:spPr>
          <p:txBody>
            <a:bodyPr wrap="none" lIns="98009" tIns="49005" rIns="98009" bIns="49005">
              <a:spAutoFit/>
            </a:bodyPr>
            <a:lstStyle/>
            <a:p>
              <a:pPr algn="l"/>
              <a:r>
                <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性能测试概念</a:t>
              </a:r>
              <a:endPar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sp>
          <p:nvSpPr>
            <p:cNvPr id="12" name="矩形 11"/>
            <p:cNvSpPr/>
            <p:nvPr/>
          </p:nvSpPr>
          <p:spPr>
            <a:xfrm>
              <a:off x="6192636" y="1971173"/>
              <a:ext cx="722255" cy="589915"/>
            </a:xfrm>
            <a:prstGeom prst="rect">
              <a:avLst/>
            </a:prstGeom>
          </p:spPr>
          <p:txBody>
            <a:bodyPr wrap="square" lIns="98009" tIns="49005" rIns="98009" bIns="49005">
              <a:spAutoFit/>
            </a:bodyPr>
            <a:lstStyle/>
            <a:p>
              <a:r>
                <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01.</a:t>
              </a:r>
              <a:endPar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2" name="组合 21"/>
          <p:cNvGrpSpPr/>
          <p:nvPr/>
        </p:nvGrpSpPr>
        <p:grpSpPr>
          <a:xfrm>
            <a:off x="5931379" y="2582630"/>
            <a:ext cx="3509851" cy="597535"/>
            <a:chOff x="6192636" y="1963553"/>
            <a:chExt cx="3509851" cy="597535"/>
          </a:xfrm>
        </p:grpSpPr>
        <p:sp>
          <p:nvSpPr>
            <p:cNvPr id="23" name="矩形 22"/>
            <p:cNvSpPr/>
            <p:nvPr/>
          </p:nvSpPr>
          <p:spPr>
            <a:xfrm>
              <a:off x="7003737" y="1963553"/>
              <a:ext cx="2698750" cy="589915"/>
            </a:xfrm>
            <a:prstGeom prst="rect">
              <a:avLst/>
            </a:prstGeom>
          </p:spPr>
          <p:txBody>
            <a:bodyPr wrap="none" lIns="98009" tIns="49005" rIns="98009" bIns="49005">
              <a:spAutoFit/>
            </a:bodyPr>
            <a:lstStyle/>
            <a:p>
              <a:r>
                <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性能测试目的</a:t>
              </a:r>
              <a:endPar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sp>
          <p:nvSpPr>
            <p:cNvPr id="24" name="矩形 23"/>
            <p:cNvSpPr/>
            <p:nvPr/>
          </p:nvSpPr>
          <p:spPr>
            <a:xfrm>
              <a:off x="6192636" y="1971173"/>
              <a:ext cx="722255" cy="589915"/>
            </a:xfrm>
            <a:prstGeom prst="rect">
              <a:avLst/>
            </a:prstGeom>
          </p:spPr>
          <p:txBody>
            <a:bodyPr wrap="square" lIns="98009" tIns="49005" rIns="98009" bIns="49005">
              <a:spAutoFit/>
            </a:bodyPr>
            <a:lstStyle/>
            <a:p>
              <a:r>
                <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02.</a:t>
              </a:r>
              <a:endPar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5" name="组合 24"/>
          <p:cNvGrpSpPr/>
          <p:nvPr/>
        </p:nvGrpSpPr>
        <p:grpSpPr>
          <a:xfrm>
            <a:off x="5931379" y="3676342"/>
            <a:ext cx="3509851" cy="597535"/>
            <a:chOff x="6192636" y="1963553"/>
            <a:chExt cx="3509851" cy="597535"/>
          </a:xfrm>
        </p:grpSpPr>
        <p:sp>
          <p:nvSpPr>
            <p:cNvPr id="26" name="矩形 25"/>
            <p:cNvSpPr/>
            <p:nvPr/>
          </p:nvSpPr>
          <p:spPr>
            <a:xfrm>
              <a:off x="7003737" y="1963553"/>
              <a:ext cx="2698750" cy="589915"/>
            </a:xfrm>
            <a:prstGeom prst="rect">
              <a:avLst/>
            </a:prstGeom>
          </p:spPr>
          <p:txBody>
            <a:bodyPr wrap="none" lIns="98009" tIns="49005" rIns="98009" bIns="49005">
              <a:spAutoFit/>
            </a:bodyPr>
            <a:lstStyle/>
            <a:p>
              <a:r>
                <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性能测试实施</a:t>
              </a:r>
              <a:endPar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sp>
          <p:nvSpPr>
            <p:cNvPr id="27" name="矩形 26"/>
            <p:cNvSpPr/>
            <p:nvPr/>
          </p:nvSpPr>
          <p:spPr>
            <a:xfrm>
              <a:off x="6192636" y="1971173"/>
              <a:ext cx="722255" cy="589915"/>
            </a:xfrm>
            <a:prstGeom prst="rect">
              <a:avLst/>
            </a:prstGeom>
          </p:spPr>
          <p:txBody>
            <a:bodyPr wrap="square" lIns="98009" tIns="49005" rIns="98009" bIns="49005">
              <a:spAutoFit/>
            </a:bodyPr>
            <a:lstStyle/>
            <a:p>
              <a:r>
                <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03.</a:t>
              </a:r>
              <a:endPar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8" name="组合 27"/>
          <p:cNvGrpSpPr/>
          <p:nvPr/>
        </p:nvGrpSpPr>
        <p:grpSpPr>
          <a:xfrm>
            <a:off x="5931379" y="4770053"/>
            <a:ext cx="3509851" cy="597535"/>
            <a:chOff x="6192636" y="1963553"/>
            <a:chExt cx="3509851" cy="597535"/>
          </a:xfrm>
        </p:grpSpPr>
        <p:sp>
          <p:nvSpPr>
            <p:cNvPr id="29" name="矩形 28"/>
            <p:cNvSpPr/>
            <p:nvPr/>
          </p:nvSpPr>
          <p:spPr>
            <a:xfrm>
              <a:off x="7003737" y="1963553"/>
              <a:ext cx="2698750" cy="589915"/>
            </a:xfrm>
            <a:prstGeom prst="rect">
              <a:avLst/>
            </a:prstGeom>
          </p:spPr>
          <p:txBody>
            <a:bodyPr wrap="none" lIns="98009" tIns="49005" rIns="98009" bIns="49005">
              <a:spAutoFit/>
            </a:bodyPr>
            <a:lstStyle/>
            <a:p>
              <a:pPr algn="l"/>
              <a:r>
                <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性能测试分析</a:t>
              </a:r>
              <a:endParaRPr lang="zh-CN" altLang="en-US"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sp>
          <p:nvSpPr>
            <p:cNvPr id="30" name="矩形 29"/>
            <p:cNvSpPr/>
            <p:nvPr/>
          </p:nvSpPr>
          <p:spPr>
            <a:xfrm>
              <a:off x="6192636" y="1971173"/>
              <a:ext cx="722255" cy="589915"/>
            </a:xfrm>
            <a:prstGeom prst="rect">
              <a:avLst/>
            </a:prstGeom>
          </p:spPr>
          <p:txBody>
            <a:bodyPr wrap="square" lIns="98009" tIns="49005" rIns="98009" bIns="49005">
              <a:spAutoFit/>
            </a:bodyPr>
            <a:lstStyle/>
            <a:p>
              <a:r>
                <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rPr>
                <a:t>04.</a:t>
              </a:r>
              <a:endParaRPr lang="en-US" altLang="zh-CN" sz="3200" b="1" spc="80" dirty="0">
                <a:gradFill>
                  <a:gsLst>
                    <a:gs pos="0">
                      <a:schemeClr val="accent1"/>
                    </a:gs>
                    <a:gs pos="100000">
                      <a:schemeClr val="accent2"/>
                    </a:gs>
                  </a:gsLst>
                  <a:lin ang="5400000" scaled="1"/>
                </a:gradFill>
                <a:latin typeface="Arial" panose="020B0604020202020204" pitchFamily="34" charset="0"/>
                <a:ea typeface="汉仪旗黑-55简" panose="00020600040101010101" charset="-122"/>
                <a:sym typeface="微软雅黑" panose="020B0503020204020204" pitchFamily="34" charset="-122"/>
              </a:endParaRPr>
            </a:p>
          </p:txBody>
        </p:sp>
      </p:grpSp>
      <p:cxnSp>
        <p:nvCxnSpPr>
          <p:cNvPr id="38" name="直接连接符 37"/>
          <p:cNvCxnSpPr/>
          <p:nvPr/>
        </p:nvCxnSpPr>
        <p:spPr>
          <a:xfrm>
            <a:off x="6058695" y="2312290"/>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058695" y="3444404"/>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6058695" y="4532975"/>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207645"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sym typeface="+mn-ea"/>
              </a:rPr>
              <a:t>系统性能指标</a:t>
            </a:r>
            <a:endParaRPr lang="zh-CN" altLang="en-US" sz="3400" b="1" dirty="0">
              <a:latin typeface="Arial" panose="020B0604020202020204" pitchFamily="34" charset="0"/>
              <a:ea typeface="汉仪旗黑-55简" panose="00020600040101010101" charset="-122"/>
              <a:sym typeface="+mn-ea"/>
            </a:endParaRPr>
          </a:p>
        </p:txBody>
      </p:sp>
      <p:sp>
        <p:nvSpPr>
          <p:cNvPr id="11" name="文本框 10"/>
          <p:cNvSpPr txBox="1"/>
          <p:nvPr/>
        </p:nvSpPr>
        <p:spPr>
          <a:xfrm>
            <a:off x="417195" y="4589780"/>
            <a:ext cx="4787265" cy="284480"/>
          </a:xfrm>
          <a:prstGeom prst="rect">
            <a:avLst/>
          </a:prstGeom>
          <a:noFill/>
          <a:ln w="9525">
            <a:noFill/>
          </a:ln>
        </p:spPr>
        <p:txBody>
          <a:bodyPr wrap="square">
            <a:spAutoFit/>
          </a:bodyPr>
          <a:p>
            <a:pPr indent="0">
              <a:lnSpc>
                <a:spcPct val="90000"/>
              </a:lnSpc>
            </a:pPr>
            <a:r>
              <a:rPr lang="en-US" altLang="zh-CN" sz="1400" b="0">
                <a:latin typeface="Arial" panose="020B0604020202020204" pitchFamily="34" charset="0"/>
                <a:ea typeface="汉仪旗黑-55简" panose="00020600040101010101" charset="-122"/>
                <a:cs typeface="微软雅黑" panose="020B0503020204020204" pitchFamily="34" charset="-122"/>
              </a:rPr>
              <a:t>    </a:t>
            </a:r>
            <a:r>
              <a:rPr lang="zh-CN" sz="1400" b="0">
                <a:latin typeface="Arial" panose="020B0604020202020204" pitchFamily="34" charset="0"/>
                <a:ea typeface="汉仪旗黑-55简" panose="00020600040101010101" charset="-122"/>
                <a:cs typeface="微软雅黑" panose="020B0503020204020204" pitchFamily="34" charset="-122"/>
              </a:rPr>
              <a:t>上</a:t>
            </a:r>
            <a:r>
              <a:rPr sz="1400" b="0">
                <a:latin typeface="Arial" panose="020B0604020202020204" pitchFamily="34" charset="0"/>
                <a:ea typeface="汉仪旗黑-55简" panose="00020600040101010101" charset="-122"/>
                <a:cs typeface="微软雅黑" panose="020B0503020204020204" pitchFamily="34" charset="-122"/>
              </a:rPr>
              <a:t>图中</a:t>
            </a:r>
            <a:r>
              <a:rPr sz="1400" b="1">
                <a:solidFill>
                  <a:srgbClr val="FF0000"/>
                </a:solidFill>
                <a:latin typeface="Arial" panose="020B0604020202020204" pitchFamily="34" charset="0"/>
                <a:ea typeface="汉仪旗黑-55简" panose="00020600040101010101" charset="-122"/>
                <a:cs typeface="微软雅黑" panose="020B0503020204020204" pitchFamily="34" charset="-122"/>
              </a:rPr>
              <a:t>蓝线表示 TPS</a:t>
            </a:r>
            <a:r>
              <a:rPr sz="1400" b="0">
                <a:latin typeface="Arial" panose="020B0604020202020204" pitchFamily="34" charset="0"/>
                <a:ea typeface="汉仪旗黑-55简" panose="00020600040101010101" charset="-122"/>
                <a:cs typeface="微软雅黑" panose="020B0503020204020204" pitchFamily="34" charset="-122"/>
              </a:rPr>
              <a:t>，</a:t>
            </a:r>
            <a:r>
              <a:rPr sz="1400" b="1">
                <a:solidFill>
                  <a:srgbClr val="FF0000"/>
                </a:solidFill>
                <a:latin typeface="Arial" panose="020B0604020202020204" pitchFamily="34" charset="0"/>
                <a:ea typeface="汉仪旗黑-55简" panose="00020600040101010101" charset="-122"/>
                <a:cs typeface="微软雅黑" panose="020B0503020204020204" pitchFamily="34" charset="-122"/>
              </a:rPr>
              <a:t>黄色表示响应时间</a:t>
            </a:r>
            <a:r>
              <a:rPr sz="1400" b="0">
                <a:latin typeface="Arial" panose="020B0604020202020204" pitchFamily="34" charset="0"/>
                <a:ea typeface="汉仪旗黑-55简" panose="00020600040101010101" charset="-122"/>
                <a:cs typeface="微软雅黑" panose="020B0503020204020204" pitchFamily="34" charset="-122"/>
              </a:rPr>
              <a:t>。</a:t>
            </a:r>
            <a:endParaRPr sz="1400" b="0">
              <a:latin typeface="Arial" panose="020B0604020202020204" pitchFamily="34" charset="0"/>
              <a:ea typeface="汉仪旗黑-55简" panose="00020600040101010101" charset="-122"/>
              <a:cs typeface="微软雅黑" panose="020B0503020204020204" pitchFamily="34" charset="-122"/>
            </a:endParaRPr>
          </a:p>
        </p:txBody>
      </p:sp>
      <p:pic>
        <p:nvPicPr>
          <p:cNvPr id="13" name="image10.png"/>
          <p:cNvPicPr>
            <a:picLocks noChangeAspect="1"/>
          </p:cNvPicPr>
          <p:nvPr/>
        </p:nvPicPr>
        <p:blipFill>
          <a:blip r:embed="rId1" cstate="print"/>
          <a:stretch>
            <a:fillRect/>
          </a:stretch>
        </p:blipFill>
        <p:spPr>
          <a:xfrm>
            <a:off x="417195" y="1396365"/>
            <a:ext cx="7713345" cy="3046095"/>
          </a:xfrm>
          <a:prstGeom prst="rect">
            <a:avLst/>
          </a:prstGeom>
        </p:spPr>
      </p:pic>
      <p:sp>
        <p:nvSpPr>
          <p:cNvPr id="18" name="文本框 17"/>
          <p:cNvSpPr txBox="1"/>
          <p:nvPr/>
        </p:nvSpPr>
        <p:spPr>
          <a:xfrm>
            <a:off x="417195" y="4810125"/>
            <a:ext cx="7958455" cy="1489075"/>
          </a:xfrm>
          <a:prstGeom prst="rect">
            <a:avLst/>
          </a:prstGeom>
          <a:noFill/>
        </p:spPr>
        <p:txBody>
          <a:bodyPr wrap="square" rtlCol="0" anchor="t">
            <a:spAutoFit/>
          </a:bodyPr>
          <a:p>
            <a:pPr indent="0">
              <a:lnSpc>
                <a:spcPct val="130000"/>
              </a:lnSpc>
              <a:spcBef>
                <a:spcPts val="0"/>
              </a:spcBef>
              <a:spcAft>
                <a:spcPts val="0"/>
              </a:spcAft>
            </a:pPr>
            <a:r>
              <a:rPr lang="en-US" sz="1400">
                <a:latin typeface="Arial" panose="020B0604020202020204" pitchFamily="34" charset="0"/>
                <a:ea typeface="汉仪旗黑-55简" panose="00020600040101010101" charset="-122"/>
                <a:cs typeface="微软雅黑" panose="020B0503020204020204" pitchFamily="34" charset="-122"/>
                <a:sym typeface="+mn-ea"/>
              </a:rPr>
              <a:t>    </a:t>
            </a:r>
            <a:r>
              <a:rPr lang="zh-CN" altLang="en-US" sz="1400">
                <a:latin typeface="Arial" panose="020B0604020202020204" pitchFamily="34" charset="0"/>
                <a:ea typeface="汉仪旗黑-55简" panose="00020600040101010101" charset="-122"/>
                <a:cs typeface="微软雅黑" panose="020B0503020204020204" pitchFamily="34" charset="-122"/>
                <a:sym typeface="+mn-ea"/>
              </a:rPr>
              <a:t>随着</a:t>
            </a:r>
            <a:r>
              <a:rPr sz="1400">
                <a:latin typeface="Arial" panose="020B0604020202020204" pitchFamily="34" charset="0"/>
                <a:ea typeface="汉仪旗黑-55简" panose="00020600040101010101" charset="-122"/>
                <a:cs typeface="微软雅黑" panose="020B0503020204020204" pitchFamily="34" charset="-122"/>
                <a:sym typeface="+mn-ea"/>
              </a:rPr>
              <a:t> </a:t>
            </a:r>
            <a:r>
              <a:rPr sz="1400" b="1">
                <a:solidFill>
                  <a:srgbClr val="FF0000"/>
                </a:solidFill>
                <a:latin typeface="Arial" panose="020B0604020202020204" pitchFamily="34" charset="0"/>
                <a:ea typeface="汉仪旗黑-55简" panose="00020600040101010101" charset="-122"/>
                <a:cs typeface="微软雅黑" panose="020B0503020204020204" pitchFamily="34" charset="-122"/>
                <a:sym typeface="+mn-ea"/>
              </a:rPr>
              <a:t>TPS 增加</a:t>
            </a:r>
            <a:r>
              <a:rPr sz="1400">
                <a:latin typeface="Arial" panose="020B0604020202020204" pitchFamily="34" charset="0"/>
                <a:ea typeface="汉仪旗黑-55简" panose="00020600040101010101" charset="-122"/>
                <a:cs typeface="微软雅黑" panose="020B0503020204020204" pitchFamily="34" charset="-122"/>
                <a:sym typeface="+mn-ea"/>
              </a:rPr>
              <a:t>的过程中，响应时间一开始会处在</a:t>
            </a:r>
            <a:r>
              <a:rPr sz="1400" b="1">
                <a:solidFill>
                  <a:srgbClr val="FF0000"/>
                </a:solidFill>
                <a:latin typeface="Arial" panose="020B0604020202020204" pitchFamily="34" charset="0"/>
                <a:ea typeface="汉仪旗黑-55简" panose="00020600040101010101" charset="-122"/>
                <a:cs typeface="微软雅黑" panose="020B0503020204020204" pitchFamily="34" charset="-122"/>
                <a:sym typeface="+mn-ea"/>
              </a:rPr>
              <a:t>较低</a:t>
            </a:r>
            <a:r>
              <a:rPr sz="1400">
                <a:latin typeface="Arial" panose="020B0604020202020204" pitchFamily="34" charset="0"/>
                <a:ea typeface="汉仪旗黑-55简" panose="00020600040101010101" charset="-122"/>
                <a:cs typeface="微软雅黑" panose="020B0503020204020204" pitchFamily="34" charset="-122"/>
                <a:sym typeface="+mn-ea"/>
              </a:rPr>
              <a:t>的状态，也就是在 A 点之前。接着响应时间开始有些增加，直到业务可以承受的时间点 B，这时 TPS 仍然有增长的空间。再接着增加压力，达到 C 点时，达到最大 TPS。我们再接着增加压力，响应时间接着增加，但TPS  会有下降（请注意，这里并不是必然的，有些系统在队列上处理得很好，会保持稳定的 TPS，然后多出来的请求都被友好拒绝）。</a:t>
            </a:r>
            <a:r>
              <a:rPr lang="zh-CN" altLang="en-US" sz="1400" dirty="0" err="1" smtClean="0">
                <a:latin typeface="Arial" panose="020B0604020202020204" pitchFamily="34" charset="0"/>
                <a:ea typeface="汉仪旗黑-55简" panose="00020600040101010101" charset="-122"/>
                <a:cs typeface="微软雅黑" panose="020B0503020204020204" pitchFamily="34" charset="-122"/>
                <a:sym typeface="+mn-ea"/>
              </a:rPr>
              <a:t>最后，响应时间过长，达到了超时的程度。</a:t>
            </a:r>
            <a:endParaRPr lang="zh-CN" altLang="en-US" sz="1400" dirty="0" err="1" smtClean="0">
              <a:latin typeface="Arial" panose="020B0604020202020204" pitchFamily="34" charset="0"/>
              <a:ea typeface="汉仪旗黑-55简" panose="00020600040101010101" charset="-122"/>
              <a:cs typeface="微软雅黑" panose="020B0503020204020204" pitchFamily="34" charset="-122"/>
              <a:sym typeface="+mn-ea"/>
            </a:endParaRPr>
          </a:p>
        </p:txBody>
      </p:sp>
      <p:sp>
        <p:nvSpPr>
          <p:cNvPr id="4" name="文本框 3"/>
          <p:cNvSpPr txBox="1"/>
          <p:nvPr/>
        </p:nvSpPr>
        <p:spPr>
          <a:xfrm>
            <a:off x="241935" y="919480"/>
            <a:ext cx="5632450" cy="368300"/>
          </a:xfrm>
          <a:prstGeom prst="rect">
            <a:avLst/>
          </a:prstGeom>
          <a:noFill/>
        </p:spPr>
        <p:txBody>
          <a:bodyPr wrap="square" rtlCol="0" anchor="t">
            <a:spAutoFit/>
          </a:bodyPr>
          <a:p>
            <a:pPr algn="l">
              <a:lnSpc>
                <a:spcPct val="120000"/>
              </a:lnSpc>
              <a:spcAft>
                <a:spcPts val="1000"/>
              </a:spcAft>
            </a:pPr>
            <a:r>
              <a:rPr lang="zh-CN" sz="1500" b="1">
                <a:latin typeface="Arial" panose="020B0604020202020204" pitchFamily="34" charset="0"/>
                <a:ea typeface="汉仪旗黑-55简" panose="00020600040101010101" charset="-122"/>
              </a:rPr>
              <a:t>TPS和响应时间之间是什么关系</a:t>
            </a:r>
            <a:endParaRPr lang="zh-CN" sz="1500" b="1">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3" name="文本框 2"/>
          <p:cNvSpPr txBox="1"/>
          <p:nvPr/>
        </p:nvSpPr>
        <p:spPr>
          <a:xfrm>
            <a:off x="450850" y="983933"/>
            <a:ext cx="5080000" cy="321945"/>
          </a:xfrm>
          <a:prstGeom prst="rect">
            <a:avLst/>
          </a:prstGeom>
          <a:noFill/>
          <a:ln w="9525">
            <a:noFill/>
          </a:ln>
        </p:spPr>
        <p:txBody>
          <a:bodyPr>
            <a:spAutoFit/>
          </a:bodyPr>
          <a:p>
            <a:pPr indent="0"/>
            <a:r>
              <a:rPr lang="en-US" altLang="zh-CN" sz="1500" b="1">
                <a:latin typeface="Arial" panose="020B0604020202020204" pitchFamily="34" charset="0"/>
                <a:ea typeface="汉仪旗黑-55简" panose="00020600040101010101" charset="-122"/>
              </a:rPr>
              <a:t>TPS</a:t>
            </a:r>
            <a:r>
              <a:rPr lang="zh-CN" altLang="en-US" sz="1500" b="1">
                <a:latin typeface="Arial" panose="020B0604020202020204" pitchFamily="34" charset="0"/>
                <a:ea typeface="汉仪旗黑-55简" panose="00020600040101010101" charset="-122"/>
              </a:rPr>
              <a:t>和</a:t>
            </a:r>
            <a:r>
              <a:rPr lang="zh-CN" sz="1500" b="1">
                <a:latin typeface="Arial" panose="020B0604020202020204" pitchFamily="34" charset="0"/>
                <a:ea typeface="汉仪旗黑-55简" panose="00020600040101010101" charset="-122"/>
              </a:rPr>
              <a:t>并发之间的关系</a:t>
            </a:r>
            <a:endParaRPr lang="zh-CN" sz="1500" b="1">
              <a:latin typeface="Arial" panose="020B0604020202020204" pitchFamily="34" charset="0"/>
              <a:ea typeface="汉仪旗黑-55简" panose="00020600040101010101" charset="-122"/>
            </a:endParaRPr>
          </a:p>
        </p:txBody>
      </p:sp>
      <p:pic>
        <p:nvPicPr>
          <p:cNvPr id="5" name="image11.png"/>
          <p:cNvPicPr>
            <a:picLocks noChangeAspect="1"/>
          </p:cNvPicPr>
          <p:nvPr/>
        </p:nvPicPr>
        <p:blipFill>
          <a:blip r:embed="rId1" cstate="print"/>
          <a:stretch>
            <a:fillRect/>
          </a:stretch>
        </p:blipFill>
        <p:spPr>
          <a:xfrm>
            <a:off x="450850" y="4092893"/>
            <a:ext cx="6466840" cy="2482215"/>
          </a:xfrm>
          <a:prstGeom prst="rect">
            <a:avLst/>
          </a:prstGeom>
        </p:spPr>
      </p:pic>
      <p:pic>
        <p:nvPicPr>
          <p:cNvPr id="8" name="image10.png"/>
          <p:cNvPicPr>
            <a:picLocks noChangeAspect="1"/>
          </p:cNvPicPr>
          <p:nvPr/>
        </p:nvPicPr>
        <p:blipFill>
          <a:blip r:embed="rId2" cstate="print"/>
          <a:stretch>
            <a:fillRect/>
          </a:stretch>
        </p:blipFill>
        <p:spPr>
          <a:xfrm>
            <a:off x="4798695" y="1305878"/>
            <a:ext cx="6466840" cy="2482215"/>
          </a:xfrm>
          <a:prstGeom prst="rect">
            <a:avLst/>
          </a:prstGeom>
        </p:spPr>
      </p:pic>
      <p:sp>
        <p:nvSpPr>
          <p:cNvPr id="100" name="文本框 99"/>
          <p:cNvSpPr txBox="1"/>
          <p:nvPr/>
        </p:nvSpPr>
        <p:spPr>
          <a:xfrm>
            <a:off x="450850" y="2208530"/>
            <a:ext cx="4228465" cy="82994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我们假设</a:t>
            </a:r>
            <a:r>
              <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右图</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的这些小人是严格按照这个逻辑到达系统的，那显然，系统的绝对并发用户数是</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4</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。如果描述 </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1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秒内的并发用户数，那就是 </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16</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
        <p:nvSpPr>
          <p:cNvPr id="9" name="文本框 8"/>
          <p:cNvSpPr txBox="1"/>
          <p:nvPr/>
        </p:nvSpPr>
        <p:spPr>
          <a:xfrm>
            <a:off x="7134860" y="4093210"/>
            <a:ext cx="3795395"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但是，在实际的系统中，用户通常是如左图这样分配：</a:t>
            </a:r>
            <a:endParaRPr lang="zh-CN" altLang="en-US" sz="1250" b="0">
              <a:solidFill>
                <a:srgbClr val="353535"/>
              </a:solidFill>
              <a:latin typeface="Arial" panose="020B0604020202020204" pitchFamily="34" charset="0"/>
              <a:ea typeface="汉仪旗黑-55简" panose="00020600040101010101" charset="-122"/>
            </a:endParaRPr>
          </a:p>
        </p:txBody>
      </p:sp>
      <p:sp>
        <p:nvSpPr>
          <p:cNvPr id="4" name="文本框 3"/>
          <p:cNvSpPr txBox="1"/>
          <p:nvPr/>
        </p:nvSpPr>
        <p:spPr>
          <a:xfrm>
            <a:off x="7134860" y="4632960"/>
            <a:ext cx="4130675" cy="66802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也就是说，这些用户会分布在系统中不同的服务、网络等对象中。这时候”绝对并发“这个概念就难描述了，你说的是哪部分的绝对并发呢？</a:t>
            </a:r>
            <a:endParaRPr lang="zh-CN" altLang="en-US" sz="1250" b="0">
              <a:solidFill>
                <a:srgbClr val="353535"/>
              </a:solidFill>
              <a:latin typeface="Arial" panose="020B0604020202020204" pitchFamily="34" charset="0"/>
              <a:ea typeface="汉仪旗黑-55简" panose="00020600040101010101" charset="-122"/>
            </a:endParaRPr>
          </a:p>
        </p:txBody>
      </p:sp>
      <p:sp>
        <p:nvSpPr>
          <p:cNvPr id="6" name="文本框 5"/>
          <p:cNvSpPr txBox="1"/>
          <p:nvPr/>
        </p:nvSpPr>
        <p:spPr>
          <a:xfrm>
            <a:off x="487680" y="1440180"/>
            <a:ext cx="4154170" cy="66802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说到这个，我们先说一下所谓的“绝对并发”和“相对并发”这两个概念。绝对并发指的是同一时刻的并发数；相对并发指的是一个时间段内发生的事情。</a:t>
            </a:r>
            <a:endParaRPr lang="zh-CN" altLang="en-US" sz="1250" b="0">
              <a:solidFill>
                <a:srgbClr val="353535"/>
              </a:solidFill>
              <a:latin typeface="Arial" panose="020B0604020202020204" pitchFamily="34" charset="0"/>
              <a:ea typeface="汉仪旗黑-55简" panose="00020600040101010101" charset="-122"/>
            </a:endParaRPr>
          </a:p>
        </p:txBody>
      </p:sp>
      <p:sp>
        <p:nvSpPr>
          <p:cNvPr id="10" name="文本框 9"/>
          <p:cNvSpPr txBox="1"/>
          <p:nvPr/>
        </p:nvSpPr>
        <p:spPr>
          <a:xfrm>
            <a:off x="7134860" y="5300980"/>
            <a:ext cx="4152900" cy="81470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我们只要描述并发就好了，不用有“相对”和“绝对”的概念，这样可以简化沟通，也不会出错。</a:t>
            </a:r>
            <a:r>
              <a:rPr lang="zh-CN" sz="1100" b="0">
                <a:solidFill>
                  <a:srgbClr val="353535"/>
                </a:solidFill>
                <a:latin typeface="Arial" panose="020B0604020202020204" pitchFamily="34" charset="0"/>
                <a:ea typeface="汉仪旗黑-55简" panose="00020600040101010101" charset="-122"/>
                <a:cs typeface="微软雅黑" panose="020B0503020204020204" pitchFamily="34" charset="-122"/>
              </a:rPr>
              <a:t>那么如何来描述上面的并发用户数呢？在这里我建议用 TPS 来承载“并发”这个概念。</a:t>
            </a:r>
            <a:endParaRPr lang="zh-CN" altLang="en-US">
              <a:latin typeface="Arial" panose="020B0604020202020204" pitchFamily="34" charset="0"/>
              <a:ea typeface="汉仪旗黑-55简" panose="00020600040101010101" charset="-122"/>
              <a:cs typeface="微软雅黑" panose="020B0503020204020204" pitchFamily="34" charset="-122"/>
            </a:endParaRPr>
          </a:p>
        </p:txBody>
      </p:sp>
      <p:sp>
        <p:nvSpPr>
          <p:cNvPr id="12" name="文本框 11"/>
          <p:cNvSpPr txBox="1"/>
          <p:nvPr/>
        </p:nvSpPr>
        <p:spPr>
          <a:xfrm>
            <a:off x="7141845" y="6115685"/>
            <a:ext cx="3393440" cy="349250"/>
          </a:xfrm>
          <a:prstGeom prst="rect">
            <a:avLst/>
          </a:prstGeom>
          <a:noFill/>
        </p:spPr>
        <p:txBody>
          <a:bodyPr wrap="none" rtlCol="0" anchor="t">
            <a:spAutoFit/>
          </a:bodyPr>
          <a:p>
            <a:pPr algn="l">
              <a:lnSpc>
                <a:spcPct val="120000"/>
              </a:lnSpc>
              <a:spcAft>
                <a:spcPts val="1000"/>
              </a:spcAft>
            </a:pPr>
            <a:r>
              <a:rPr lang="en-US" altLang="zh-CN" sz="1400">
                <a:solidFill>
                  <a:srgbClr val="353535"/>
                </a:solidFill>
                <a:latin typeface="Arial" panose="020B0604020202020204" pitchFamily="34" charset="0"/>
                <a:ea typeface="汉仪旗黑-55简" panose="00020600040101010101" charset="-122"/>
                <a:cs typeface="微软雅黑" panose="020B0503020204020204" pitchFamily="34" charset="-122"/>
                <a:sym typeface="+mn-ea"/>
              </a:rPr>
              <a:t>Jmeter</a:t>
            </a:r>
            <a:r>
              <a:rPr lang="zh-CN" altLang="en-US" sz="1400">
                <a:solidFill>
                  <a:srgbClr val="353535"/>
                </a:solidFill>
                <a:latin typeface="Arial" panose="020B0604020202020204" pitchFamily="34" charset="0"/>
                <a:ea typeface="汉仪旗黑-55简" panose="00020600040101010101" charset="-122"/>
                <a:cs typeface="微软雅黑" panose="020B0503020204020204" pitchFamily="34" charset="-122"/>
                <a:sym typeface="+mn-ea"/>
              </a:rPr>
              <a:t>中的线程数和并发有什么关系呢？</a:t>
            </a:r>
            <a:endParaRPr lang="zh-CN" altLang="en-US" sz="1400">
              <a:solidFill>
                <a:srgbClr val="353535"/>
              </a:solidFill>
              <a:latin typeface="Arial" panose="020B0604020202020204" pitchFamily="34" charset="0"/>
              <a:ea typeface="汉仪旗黑-55简" panose="00020600040101010101" charset="-122"/>
              <a:cs typeface="微软雅黑" panose="020B0503020204020204" pitchFamily="34" charset="-122"/>
              <a:sym typeface="+mn-ea"/>
            </a:endParaRPr>
          </a:p>
        </p:txBody>
      </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3" name="文本框 2"/>
          <p:cNvSpPr txBox="1"/>
          <p:nvPr/>
        </p:nvSpPr>
        <p:spPr>
          <a:xfrm>
            <a:off x="450850" y="983933"/>
            <a:ext cx="5080000" cy="321945"/>
          </a:xfrm>
          <a:prstGeom prst="rect">
            <a:avLst/>
          </a:prstGeom>
          <a:noFill/>
          <a:ln w="9525">
            <a:noFill/>
          </a:ln>
        </p:spPr>
        <p:txBody>
          <a:bodyPr>
            <a:spAutoFit/>
          </a:bodyPr>
          <a:p>
            <a:pPr indent="0"/>
            <a:r>
              <a:rPr lang="zh-CN" sz="1500" b="1">
                <a:latin typeface="Arial" panose="020B0604020202020204" pitchFamily="34" charset="0"/>
                <a:ea typeface="汉仪旗黑-55简" panose="00020600040101010101" charset="-122"/>
              </a:rPr>
              <a:t>并发用户数怎么计算？</a:t>
            </a:r>
            <a:endParaRPr lang="zh-CN" sz="1500" b="1">
              <a:latin typeface="Arial" panose="020B0604020202020204" pitchFamily="34" charset="0"/>
              <a:ea typeface="汉仪旗黑-55简" panose="00020600040101010101" charset="-122"/>
            </a:endParaRPr>
          </a:p>
        </p:txBody>
      </p:sp>
      <p:sp>
        <p:nvSpPr>
          <p:cNvPr id="100" name="文本框 99"/>
          <p:cNvSpPr txBox="1"/>
          <p:nvPr/>
        </p:nvSpPr>
        <p:spPr>
          <a:xfrm>
            <a:off x="319405" y="1497330"/>
            <a:ext cx="4799330" cy="66040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如右图所示，总共有 32 个用户进入了系统，但是绿色的用户并没有任何动作，那么显然，</a:t>
            </a:r>
            <a:endParaRPr lang="zh-CN" sz="1100" b="0">
              <a:solidFill>
                <a:srgbClr val="353535"/>
              </a:solidFill>
              <a:latin typeface="Arial" panose="020B0604020202020204" pitchFamily="34" charset="0"/>
              <a:ea typeface="汉仪旗黑-55简" panose="00020600040101010101" charset="-122"/>
            </a:endParaRPr>
          </a:p>
          <a:p>
            <a:pPr indent="0"/>
            <a:r>
              <a:rPr lang="zh-CN" sz="1200" b="0">
                <a:solidFill>
                  <a:srgbClr val="353535"/>
                </a:solidFill>
                <a:latin typeface="Arial" panose="020B0604020202020204" pitchFamily="34" charset="0"/>
                <a:ea typeface="汉仪旗黑-55简" panose="00020600040101010101" charset="-122"/>
              </a:rPr>
              <a:t>在线用户数是 32 个，并发用户数是 16 个，这时的并发度就是 50%。</a:t>
            </a:r>
            <a:endParaRPr lang="zh-CN" altLang="en-US" sz="1200" b="0">
              <a:solidFill>
                <a:srgbClr val="353535"/>
              </a:solidFill>
              <a:latin typeface="Arial" panose="020B0604020202020204" pitchFamily="34" charset="0"/>
              <a:ea typeface="汉仪旗黑-55简" panose="00020600040101010101" charset="-122"/>
            </a:endParaRPr>
          </a:p>
        </p:txBody>
      </p:sp>
      <p:pic>
        <p:nvPicPr>
          <p:cNvPr id="8" name="image12.png"/>
          <p:cNvPicPr>
            <a:picLocks noChangeAspect="1"/>
          </p:cNvPicPr>
          <p:nvPr>
            <p:custDataLst>
              <p:tags r:id="rId1"/>
            </p:custDataLst>
          </p:nvPr>
        </p:nvPicPr>
        <p:blipFill>
          <a:blip r:embed="rId2" cstate="print"/>
          <a:stretch>
            <a:fillRect/>
          </a:stretch>
        </p:blipFill>
        <p:spPr>
          <a:xfrm>
            <a:off x="5270500" y="1071880"/>
            <a:ext cx="5594985" cy="1760220"/>
          </a:xfrm>
          <a:prstGeom prst="rect">
            <a:avLst/>
          </a:prstGeom>
        </p:spPr>
      </p:pic>
      <p:pic>
        <p:nvPicPr>
          <p:cNvPr id="9" name="image13.png"/>
          <p:cNvPicPr>
            <a:picLocks noChangeAspect="1"/>
          </p:cNvPicPr>
          <p:nvPr>
            <p:custDataLst>
              <p:tags r:id="rId3"/>
            </p:custDataLst>
          </p:nvPr>
        </p:nvPicPr>
        <p:blipFill>
          <a:blip r:embed="rId4" cstate="print"/>
          <a:stretch>
            <a:fillRect/>
          </a:stretch>
        </p:blipFill>
        <p:spPr>
          <a:xfrm>
            <a:off x="388620" y="2890520"/>
            <a:ext cx="5435600" cy="2004060"/>
          </a:xfrm>
          <a:prstGeom prst="rect">
            <a:avLst/>
          </a:prstGeom>
        </p:spPr>
      </p:pic>
      <p:sp>
        <p:nvSpPr>
          <p:cNvPr id="11" name="文本框 10"/>
          <p:cNvSpPr txBox="1"/>
          <p:nvPr/>
        </p:nvSpPr>
        <p:spPr>
          <a:xfrm>
            <a:off x="6129020" y="3122930"/>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但在一个系统中，通常都是左图这个样子的。</a:t>
            </a:r>
            <a:endParaRPr lang="zh-CN" altLang="en-US" sz="1250" b="0">
              <a:solidFill>
                <a:srgbClr val="353535"/>
              </a:solidFill>
              <a:latin typeface="Arial" panose="020B0604020202020204" pitchFamily="34" charset="0"/>
              <a:ea typeface="汉仪旗黑-55简" panose="00020600040101010101" charset="-122"/>
            </a:endParaRPr>
          </a:p>
        </p:txBody>
      </p:sp>
      <p:sp>
        <p:nvSpPr>
          <p:cNvPr id="12" name="文本框 11"/>
          <p:cNvSpPr txBox="1"/>
          <p:nvPr/>
        </p:nvSpPr>
        <p:spPr>
          <a:xfrm>
            <a:off x="6129020" y="3406140"/>
            <a:ext cx="4736465" cy="86042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为了能 hold 住更多的用户，我们通常都会把一些数据放到 Redis 这样的缓存服务器中。所以在线用户数怎么算呢，如果仅从上面这种简单的图来看的话，其实就是缓存服务器能有多大，能 hold 住多少用户需要的数据。</a:t>
            </a:r>
            <a:endParaRPr lang="zh-CN" altLang="en-US" sz="1250" b="0">
              <a:solidFill>
                <a:srgbClr val="353535"/>
              </a:solidFill>
              <a:latin typeface="Arial" panose="020B0604020202020204" pitchFamily="34" charset="0"/>
              <a:ea typeface="汉仪旗黑-55简" panose="00020600040101010101" charset="-122"/>
            </a:endParaRPr>
          </a:p>
        </p:txBody>
      </p:sp>
      <p:pic>
        <p:nvPicPr>
          <p:cNvPr id="17" name="image14.png"/>
          <p:cNvPicPr>
            <a:picLocks noChangeAspect="1"/>
          </p:cNvPicPr>
          <p:nvPr>
            <p:custDataLst>
              <p:tags r:id="rId5"/>
            </p:custDataLst>
          </p:nvPr>
        </p:nvPicPr>
        <p:blipFill>
          <a:blip r:embed="rId6" cstate="print"/>
          <a:stretch>
            <a:fillRect/>
          </a:stretch>
        </p:blipFill>
        <p:spPr>
          <a:xfrm>
            <a:off x="5430520" y="4894580"/>
            <a:ext cx="5434965" cy="1807210"/>
          </a:xfrm>
          <a:prstGeom prst="rect">
            <a:avLst/>
          </a:prstGeom>
        </p:spPr>
      </p:pic>
      <p:sp>
        <p:nvSpPr>
          <p:cNvPr id="18" name="文本框 17"/>
          <p:cNvSpPr txBox="1"/>
          <p:nvPr/>
        </p:nvSpPr>
        <p:spPr>
          <a:xfrm>
            <a:off x="388620" y="5129530"/>
            <a:ext cx="4191635" cy="28321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最多再加上在超时路上的用户数。如右图所示：</a:t>
            </a:r>
            <a:endParaRPr lang="zh-CN" altLang="en-US" sz="1250" b="0">
              <a:solidFill>
                <a:srgbClr val="353535"/>
              </a:solidFill>
              <a:latin typeface="Arial" panose="020B0604020202020204" pitchFamily="34" charset="0"/>
              <a:ea typeface="汉仪旗黑-55简" panose="00020600040101010101" charset="-122"/>
            </a:endParaRPr>
          </a:p>
        </p:txBody>
      </p:sp>
      <p:sp>
        <p:nvSpPr>
          <p:cNvPr id="19" name="文本框 18"/>
          <p:cNvSpPr txBox="1"/>
          <p:nvPr/>
        </p:nvSpPr>
        <p:spPr>
          <a:xfrm>
            <a:off x="388620" y="5545455"/>
            <a:ext cx="4799330" cy="66802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所以我们要是想知道在线的最大的用户数是多少，对于一个设计逻辑清晰的系统来说，不用测试就可以知道，直接拿缓存的内存来算就可以了。</a:t>
            </a:r>
            <a:endParaRPr lang="zh-CN" altLang="en-US" sz="1250" b="0">
              <a:solidFill>
                <a:srgbClr val="353535"/>
              </a:solidFill>
              <a:latin typeface="Arial" panose="020B0604020202020204" pitchFamily="34" charset="0"/>
              <a:ea typeface="汉仪旗黑-55简" panose="00020600040101010101" charset="-122"/>
            </a:endParaRPr>
          </a:p>
        </p:txBody>
      </p:sp>
      <p:sp>
        <p:nvSpPr>
          <p:cNvPr id="4" name="文本框 3"/>
          <p:cNvSpPr txBox="1"/>
          <p:nvPr/>
        </p:nvSpPr>
        <p:spPr>
          <a:xfrm>
            <a:off x="6129020" y="4226560"/>
            <a:ext cx="4533265" cy="668020"/>
          </a:xfrm>
          <a:prstGeom prst="rect">
            <a:avLst/>
          </a:prstGeom>
          <a:noFill/>
          <a:ln w="9525">
            <a:noFill/>
          </a:ln>
        </p:spPr>
        <p:txBody>
          <a:bodyPr wrap="square">
            <a:spAutoFit/>
          </a:bodyPr>
          <a:p>
            <a:pPr algn="l">
              <a:buClrTx/>
              <a:buSzTx/>
              <a:buFontTx/>
            </a:pPr>
            <a:r>
              <a:rPr lang="zh-CN" sz="1250" b="0">
                <a:solidFill>
                  <a:srgbClr val="353535"/>
                </a:solidFill>
                <a:latin typeface="Arial" panose="020B0604020202020204" pitchFamily="34" charset="0"/>
                <a:ea typeface="汉仪旗黑-55简" panose="00020600040101010101" charset="-122"/>
              </a:rPr>
              <a:t>需要用 10k 内存来维护一个用户的信息，那么 10G 的内存就能 hold 住 1,048,576 个用户的数据，这就是最大在线用户数了。在实际的项目中，我们还会将超时放在一起来考虑。</a:t>
            </a:r>
            <a:endParaRPr lang="zh-CN" sz="125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sp>
        <p:nvSpPr>
          <p:cNvPr id="3" name="文本框 2"/>
          <p:cNvSpPr txBox="1"/>
          <p:nvPr/>
        </p:nvSpPr>
        <p:spPr>
          <a:xfrm>
            <a:off x="450850" y="983933"/>
            <a:ext cx="5080000" cy="321945"/>
          </a:xfrm>
          <a:prstGeom prst="rect">
            <a:avLst/>
          </a:prstGeom>
          <a:noFill/>
          <a:ln w="9525">
            <a:noFill/>
          </a:ln>
        </p:spPr>
        <p:txBody>
          <a:bodyPr>
            <a:spAutoFit/>
          </a:bodyPr>
          <a:p>
            <a:pPr indent="0"/>
            <a:r>
              <a:rPr lang="zh-CN" sz="1500" b="1">
                <a:latin typeface="Arial" panose="020B0604020202020204" pitchFamily="34" charset="0"/>
                <a:ea typeface="汉仪旗黑-55简" panose="00020600040101010101" charset="-122"/>
                <a:sym typeface="+mn-ea"/>
              </a:rPr>
              <a:t>并发用户数怎么计算？</a:t>
            </a:r>
            <a:endParaRPr lang="zh-CN" altLang="en-US" sz="1500" b="1">
              <a:latin typeface="Arial" panose="020B0604020202020204" pitchFamily="34" charset="0"/>
              <a:ea typeface="汉仪旗黑-55简" panose="00020600040101010101" charset="-122"/>
              <a:sym typeface="+mn-ea"/>
            </a:endParaRPr>
          </a:p>
        </p:txBody>
      </p:sp>
      <p:pic>
        <p:nvPicPr>
          <p:cNvPr id="13" name="image15.png"/>
          <p:cNvPicPr>
            <a:picLocks noChangeAspect="1"/>
          </p:cNvPicPr>
          <p:nvPr/>
        </p:nvPicPr>
        <p:blipFill>
          <a:blip r:embed="rId1" cstate="print"/>
          <a:stretch>
            <a:fillRect/>
          </a:stretch>
        </p:blipFill>
        <p:spPr>
          <a:xfrm>
            <a:off x="489585" y="4886008"/>
            <a:ext cx="6479540" cy="991235"/>
          </a:xfrm>
          <a:prstGeom prst="rect">
            <a:avLst/>
          </a:prstGeom>
        </p:spPr>
      </p:pic>
      <p:sp>
        <p:nvSpPr>
          <p:cNvPr id="6" name="文本框 5"/>
          <p:cNvSpPr txBox="1"/>
          <p:nvPr/>
        </p:nvSpPr>
        <p:spPr>
          <a:xfrm>
            <a:off x="7350760" y="1014730"/>
            <a:ext cx="4735195" cy="5682615"/>
          </a:xfrm>
          <a:prstGeom prst="rect">
            <a:avLst/>
          </a:prstGeom>
          <a:noFill/>
          <a:ln w="9525">
            <a:noFill/>
          </a:ln>
        </p:spPr>
        <p:txBody>
          <a:bodyPr wrap="square">
            <a:spAutoFit/>
          </a:bodyPr>
          <a:p>
            <a:pPr marL="201295" indent="-201295">
              <a:lnSpc>
                <a:spcPct val="130000"/>
              </a:lnSpc>
              <a:spcBef>
                <a:spcPts val="0"/>
              </a:spcBef>
              <a:spcAft>
                <a:spcPts val="0"/>
              </a:spcAft>
            </a:pPr>
            <a:r>
              <a:rPr lang="en-US" sz="1400" b="0">
                <a:solidFill>
                  <a:srgbClr val="353535"/>
                </a:solidFill>
                <a:latin typeface="Arial" panose="020B0604020202020204" pitchFamily="34" charset="0"/>
                <a:ea typeface="汉仪旗黑-55简" panose="00020600040101010101" charset="-122"/>
              </a:rPr>
              <a:t>1. </a:t>
            </a:r>
            <a:r>
              <a:rPr lang="zh-CN" sz="1400" b="0">
                <a:solidFill>
                  <a:srgbClr val="353535"/>
                </a:solidFill>
                <a:latin typeface="Arial" panose="020B0604020202020204" pitchFamily="34" charset="0"/>
                <a:ea typeface="汉仪旗黑-55简" panose="00020600040101010101" charset="-122"/>
              </a:rPr>
              <a:t>如果有</a:t>
            </a:r>
            <a:r>
              <a:rPr lang="en-US" sz="1400" b="0">
                <a:solidFill>
                  <a:srgbClr val="353535"/>
                </a:solidFill>
                <a:latin typeface="Arial" panose="020B0604020202020204" pitchFamily="34" charset="0"/>
                <a:ea typeface="汉仪旗黑-55简" panose="00020600040101010101" charset="-122"/>
              </a:rPr>
              <a:t> </a:t>
            </a:r>
            <a:r>
              <a:rPr lang="zh-CN" sz="1400" b="0">
                <a:solidFill>
                  <a:srgbClr val="353535"/>
                </a:solidFill>
                <a:latin typeface="Arial" panose="020B0604020202020204" pitchFamily="34" charset="0"/>
                <a:ea typeface="汉仪旗黑-55简" panose="00020600040101010101" charset="-122"/>
              </a:rPr>
              <a:t>10000 个在线用户数，同时并发度是 1%，那显然并发用户数就是 100。</a:t>
            </a:r>
            <a:endParaRPr lang="zh-CN" sz="1400" b="0">
              <a:solidFill>
                <a:srgbClr val="353535"/>
              </a:solidFill>
              <a:latin typeface="Arial" panose="020B0604020202020204" pitchFamily="34" charset="0"/>
              <a:ea typeface="汉仪旗黑-55简" panose="00020600040101010101" charset="-122"/>
            </a:endParaRPr>
          </a:p>
          <a:p>
            <a:pPr marL="201295" indent="-201295">
              <a:lnSpc>
                <a:spcPct val="130000"/>
              </a:lnSpc>
              <a:spcBef>
                <a:spcPts val="0"/>
              </a:spcBef>
              <a:spcAft>
                <a:spcPts val="0"/>
              </a:spcAft>
            </a:pPr>
            <a:r>
              <a:rPr lang="en-US" sz="1400" b="0">
                <a:solidFill>
                  <a:srgbClr val="353535"/>
                </a:solidFill>
                <a:latin typeface="Arial" panose="020B0604020202020204" pitchFamily="34" charset="0"/>
                <a:ea typeface="汉仪旗黑-55简" panose="00020600040101010101" charset="-122"/>
              </a:rPr>
              <a:t>2. </a:t>
            </a:r>
            <a:r>
              <a:rPr lang="zh-CN" sz="1400" b="0">
                <a:solidFill>
                  <a:srgbClr val="353535"/>
                </a:solidFill>
                <a:latin typeface="Arial" panose="020B0604020202020204" pitchFamily="34" charset="0"/>
                <a:ea typeface="汉仪旗黑-55简" panose="00020600040101010101" charset="-122"/>
              </a:rPr>
              <a:t>如果每个线程的</a:t>
            </a:r>
            <a:r>
              <a:rPr lang="en-US" sz="1400" b="0">
                <a:solidFill>
                  <a:srgbClr val="353535"/>
                </a:solidFill>
                <a:latin typeface="Arial" panose="020B0604020202020204" pitchFamily="34" charset="0"/>
                <a:ea typeface="汉仪旗黑-55简" panose="00020600040101010101" charset="-122"/>
              </a:rPr>
              <a:t> </a:t>
            </a:r>
            <a:r>
              <a:rPr lang="zh-CN" sz="1400" b="0">
                <a:solidFill>
                  <a:srgbClr val="353535"/>
                </a:solidFill>
                <a:latin typeface="Arial" panose="020B0604020202020204" pitchFamily="34" charset="0"/>
                <a:ea typeface="汉仪旗黑-55简" panose="00020600040101010101" charset="-122"/>
              </a:rPr>
              <a:t>20TPS，显然只需要</a:t>
            </a:r>
            <a:r>
              <a:rPr lang="en-US" sz="1400" b="0">
                <a:solidFill>
                  <a:srgbClr val="353535"/>
                </a:solidFill>
                <a:latin typeface="Arial" panose="020B0604020202020204" pitchFamily="34" charset="0"/>
                <a:ea typeface="汉仪旗黑-55简" panose="00020600040101010101" charset="-122"/>
              </a:rPr>
              <a:t> 5 </a:t>
            </a:r>
            <a:r>
              <a:rPr lang="zh-CN" sz="1400" b="0">
                <a:solidFill>
                  <a:srgbClr val="353535"/>
                </a:solidFill>
                <a:latin typeface="Arial" panose="020B0604020202020204" pitchFamily="34" charset="0"/>
                <a:ea typeface="汉仪旗黑-55简" panose="00020600040101010101" charset="-122"/>
              </a:rPr>
              <a:t>个线程就够了（请注意，这里说的线程指的是压力机的线程数）。</a:t>
            </a:r>
            <a:endParaRPr lang="zh-CN" sz="1400" b="0">
              <a:solidFill>
                <a:srgbClr val="353535"/>
              </a:solidFill>
              <a:latin typeface="Arial" panose="020B0604020202020204" pitchFamily="34" charset="0"/>
              <a:ea typeface="汉仪旗黑-55简" panose="00020600040101010101" charset="-122"/>
            </a:endParaRPr>
          </a:p>
          <a:p>
            <a:pPr marL="201295" indent="-201295">
              <a:lnSpc>
                <a:spcPct val="130000"/>
              </a:lnSpc>
              <a:spcBef>
                <a:spcPts val="0"/>
              </a:spcBef>
              <a:spcAft>
                <a:spcPts val="0"/>
              </a:spcAft>
            </a:pPr>
            <a:r>
              <a:rPr lang="en-US" sz="1400" b="0">
                <a:solidFill>
                  <a:srgbClr val="353535"/>
                </a:solidFill>
                <a:latin typeface="Arial" panose="020B0604020202020204" pitchFamily="34" charset="0"/>
                <a:ea typeface="汉仪旗黑-55简" panose="00020600040101010101" charset="-122"/>
              </a:rPr>
              <a:t>3. </a:t>
            </a:r>
            <a:r>
              <a:rPr lang="zh-CN" sz="1400" b="0">
                <a:solidFill>
                  <a:srgbClr val="353535"/>
                </a:solidFill>
                <a:latin typeface="Arial" panose="020B0604020202020204" pitchFamily="34" charset="0"/>
                <a:ea typeface="汉仪旗黑-55简" panose="00020600040101010101" charset="-122"/>
              </a:rPr>
              <a:t>这时对</a:t>
            </a:r>
            <a:r>
              <a:rPr lang="en-US" sz="1400" b="0">
                <a:solidFill>
                  <a:srgbClr val="353535"/>
                </a:solidFill>
                <a:latin typeface="Arial" panose="020B0604020202020204" pitchFamily="34" charset="0"/>
                <a:ea typeface="汉仪旗黑-55简" panose="00020600040101010101" charset="-122"/>
              </a:rPr>
              <a:t> Server </a:t>
            </a:r>
            <a:r>
              <a:rPr lang="zh-CN" sz="1400" b="0">
                <a:solidFill>
                  <a:srgbClr val="353535"/>
                </a:solidFill>
                <a:latin typeface="Arial" panose="020B0604020202020204" pitchFamily="34" charset="0"/>
                <a:ea typeface="汉仪旗黑-55简" panose="00020600040101010101" charset="-122"/>
              </a:rPr>
              <a:t>来说，它处理的就是</a:t>
            </a:r>
            <a:r>
              <a:rPr lang="en-US" sz="1400" b="0">
                <a:solidFill>
                  <a:srgbClr val="353535"/>
                </a:solidFill>
                <a:latin typeface="Arial" panose="020B0604020202020204" pitchFamily="34" charset="0"/>
                <a:ea typeface="汉仪旗黑-55简" panose="00020600040101010101" charset="-122"/>
              </a:rPr>
              <a:t> </a:t>
            </a:r>
            <a:r>
              <a:rPr lang="zh-CN" sz="1400" b="0">
                <a:solidFill>
                  <a:srgbClr val="353535"/>
                </a:solidFill>
                <a:latin typeface="Arial" panose="020B0604020202020204" pitchFamily="34" charset="0"/>
                <a:ea typeface="汉仪旗黑-55简" panose="00020600040101010101" charset="-122"/>
              </a:rPr>
              <a:t>100TPS，平均响应时间是</a:t>
            </a:r>
            <a:r>
              <a:rPr lang="en-US" sz="1400" b="0">
                <a:solidFill>
                  <a:srgbClr val="353535"/>
                </a:solidFill>
                <a:latin typeface="Arial" panose="020B0604020202020204" pitchFamily="34" charset="0"/>
                <a:ea typeface="汉仪旗黑-55简" panose="00020600040101010101" charset="-122"/>
              </a:rPr>
              <a:t> </a:t>
            </a:r>
            <a:r>
              <a:rPr lang="zh-CN" sz="1400" b="0">
                <a:solidFill>
                  <a:srgbClr val="353535"/>
                </a:solidFill>
                <a:latin typeface="Arial" panose="020B0604020202020204" pitchFamily="34" charset="0"/>
                <a:ea typeface="汉仪旗黑-55简" panose="00020600040101010101" charset="-122"/>
              </a:rPr>
              <a:t>50ms。50ms</a:t>
            </a:r>
            <a:r>
              <a:rPr lang="en-US" sz="1400" b="0">
                <a:solidFill>
                  <a:srgbClr val="353535"/>
                </a:solidFill>
                <a:latin typeface="Arial" panose="020B0604020202020204" pitchFamily="34" charset="0"/>
                <a:ea typeface="汉仪旗黑-55简" panose="00020600040101010101" charset="-122"/>
              </a:rPr>
              <a:t> </a:t>
            </a:r>
            <a:r>
              <a:rPr lang="zh-CN" sz="1400" b="0">
                <a:solidFill>
                  <a:srgbClr val="353535"/>
                </a:solidFill>
                <a:latin typeface="Arial" panose="020B0604020202020204" pitchFamily="34" charset="0"/>
                <a:ea typeface="汉仪旗黑-55简" panose="00020600040101010101" charset="-122"/>
              </a:rPr>
              <a:t>就是根据</a:t>
            </a:r>
            <a:r>
              <a:rPr lang="en-US" sz="1400" b="0">
                <a:solidFill>
                  <a:srgbClr val="353535"/>
                </a:solidFill>
                <a:latin typeface="Arial" panose="020B0604020202020204" pitchFamily="34" charset="0"/>
                <a:ea typeface="汉仪旗黑-55简" panose="00020600040101010101" charset="-122"/>
              </a:rPr>
              <a:t>1000ms/20TPS </a:t>
            </a:r>
            <a:r>
              <a:rPr lang="zh-CN" sz="1400" b="0">
                <a:solidFill>
                  <a:srgbClr val="353535"/>
                </a:solidFill>
                <a:latin typeface="Arial" panose="020B0604020202020204" pitchFamily="34" charset="0"/>
                <a:ea typeface="汉仪旗黑-55简" panose="00020600040101010101" charset="-122"/>
              </a:rPr>
              <a:t>得来的（请注意，这里说的平均响应时间会在一个区间内浮动，但只要TPS 不变，这个平均响应时间就不会变）。</a:t>
            </a:r>
            <a:endParaRPr lang="zh-CN" sz="1400" b="0">
              <a:solidFill>
                <a:srgbClr val="353535"/>
              </a:solidFill>
              <a:latin typeface="Arial" panose="020B0604020202020204" pitchFamily="34" charset="0"/>
              <a:ea typeface="汉仪旗黑-55简" panose="00020600040101010101" charset="-122"/>
            </a:endParaRPr>
          </a:p>
          <a:p>
            <a:pPr marL="201295" indent="-201295">
              <a:lnSpc>
                <a:spcPct val="130000"/>
              </a:lnSpc>
              <a:spcBef>
                <a:spcPts val="0"/>
              </a:spcBef>
              <a:spcAft>
                <a:spcPts val="0"/>
              </a:spcAft>
            </a:pPr>
            <a:r>
              <a:rPr lang="en-US" sz="1400" b="0">
                <a:solidFill>
                  <a:srgbClr val="353535"/>
                </a:solidFill>
                <a:latin typeface="Arial" panose="020B0604020202020204" pitchFamily="34" charset="0"/>
                <a:ea typeface="汉仪旗黑-55简" panose="00020600040101010101" charset="-122"/>
              </a:rPr>
              <a:t>4. </a:t>
            </a:r>
            <a:r>
              <a:rPr lang="zh-CN" sz="1400" b="0">
                <a:solidFill>
                  <a:srgbClr val="353535"/>
                </a:solidFill>
                <a:latin typeface="Arial" panose="020B0604020202020204" pitchFamily="34" charset="0"/>
                <a:ea typeface="汉仪旗黑-55简" panose="00020600040101010101" charset="-122"/>
              </a:rPr>
              <a:t>如果我们有两个</a:t>
            </a:r>
            <a:r>
              <a:rPr lang="en-US" sz="1400" b="0">
                <a:solidFill>
                  <a:srgbClr val="353535"/>
                </a:solidFill>
                <a:latin typeface="Arial" panose="020B0604020202020204" pitchFamily="34" charset="0"/>
                <a:ea typeface="汉仪旗黑-55简" panose="00020600040101010101" charset="-122"/>
              </a:rPr>
              <a:t> </a:t>
            </a:r>
            <a:r>
              <a:rPr lang="zh-CN" sz="1400" b="0">
                <a:solidFill>
                  <a:srgbClr val="353535"/>
                </a:solidFill>
                <a:latin typeface="Arial" panose="020B0604020202020204" pitchFamily="34" charset="0"/>
                <a:ea typeface="汉仪旗黑-55简" panose="00020600040101010101" charset="-122"/>
              </a:rPr>
              <a:t>Server 线程来处理，那么一个线程就是 50TPS，这个很直接吧。</a:t>
            </a:r>
            <a:endParaRPr lang="zh-CN" sz="1400" b="0">
              <a:solidFill>
                <a:srgbClr val="353535"/>
              </a:solidFill>
              <a:latin typeface="Arial" panose="020B0604020202020204" pitchFamily="34" charset="0"/>
              <a:ea typeface="汉仪旗黑-55简" panose="00020600040101010101" charset="-122"/>
            </a:endParaRPr>
          </a:p>
          <a:p>
            <a:pPr marL="201295" indent="-201295">
              <a:lnSpc>
                <a:spcPct val="130000"/>
              </a:lnSpc>
              <a:spcBef>
                <a:spcPts val="0"/>
              </a:spcBef>
              <a:spcAft>
                <a:spcPts val="0"/>
              </a:spcAft>
            </a:pPr>
            <a:r>
              <a:rPr lang="en-US" sz="1400" b="0">
                <a:solidFill>
                  <a:srgbClr val="353535"/>
                </a:solidFill>
                <a:latin typeface="Arial" panose="020B0604020202020204" pitchFamily="34" charset="0"/>
                <a:ea typeface="汉仪旗黑-55简" panose="00020600040101010101" charset="-122"/>
              </a:rPr>
              <a:t>5. </a:t>
            </a:r>
            <a:r>
              <a:rPr lang="zh-CN" sz="1400" b="0">
                <a:solidFill>
                  <a:srgbClr val="353535"/>
                </a:solidFill>
                <a:latin typeface="Arial" panose="020B0604020202020204" pitchFamily="34" charset="0"/>
                <a:ea typeface="汉仪旗黑-55简" panose="00020600040101010101" charset="-122"/>
              </a:rPr>
              <a:t>请大家注意，这里我有一个转换的细节，那就是</a:t>
            </a:r>
            <a:r>
              <a:rPr lang="zh-CN" sz="1400" b="1">
                <a:solidFill>
                  <a:srgbClr val="FF0000"/>
                </a:solidFill>
                <a:latin typeface="Arial" panose="020B0604020202020204" pitchFamily="34" charset="0"/>
                <a:ea typeface="汉仪旗黑-55简" panose="00020600040101010101" charset="-122"/>
              </a:rPr>
              <a:t>并发用户数到压力机的并发线程数</a:t>
            </a:r>
            <a:r>
              <a:rPr lang="zh-CN" sz="1400" b="0">
                <a:solidFill>
                  <a:srgbClr val="353535"/>
                </a:solidFill>
                <a:latin typeface="Arial" panose="020B0604020202020204" pitchFamily="34" charset="0"/>
                <a:ea typeface="汉仪旗黑-55简" panose="00020600040101010101" charset="-122"/>
              </a:rPr>
              <a:t>。这一步，我们通常怎么做呢？就是基准测试的第一步。关于这一点，我们在后续的场景中交待。 </a:t>
            </a:r>
            <a:endParaRPr lang="zh-CN" sz="1400" b="0">
              <a:solidFill>
                <a:srgbClr val="353535"/>
              </a:solidFill>
              <a:latin typeface="Arial" panose="020B0604020202020204" pitchFamily="34" charset="0"/>
              <a:ea typeface="汉仪旗黑-55简" panose="00020600040101010101" charset="-122"/>
            </a:endParaRPr>
          </a:p>
          <a:p>
            <a:pPr marL="201295" indent="-201295">
              <a:lnSpc>
                <a:spcPct val="130000"/>
              </a:lnSpc>
              <a:spcBef>
                <a:spcPts val="0"/>
              </a:spcBef>
              <a:spcAft>
                <a:spcPts val="0"/>
              </a:spcAft>
            </a:pPr>
            <a:r>
              <a:rPr lang="zh-CN" sz="1400" b="0">
                <a:solidFill>
                  <a:srgbClr val="353535"/>
                </a:solidFill>
                <a:latin typeface="Arial" panose="020B0604020202020204" pitchFamily="34" charset="0"/>
                <a:ea typeface="汉仪旗黑-55简" panose="00020600040101010101" charset="-122"/>
              </a:rPr>
              <a:t>而我们通常说的“并发”这个词，依赖 TPS 来承载的时候，指的都是 Server 端的处理能力，并不是压力工具上的并发线程数。在上面的例子中，</a:t>
            </a:r>
            <a:r>
              <a:rPr lang="zh-CN" sz="1400" b="1">
                <a:solidFill>
                  <a:srgbClr val="FF0000"/>
                </a:solidFill>
                <a:latin typeface="Arial" panose="020B0604020202020204" pitchFamily="34" charset="0"/>
                <a:ea typeface="汉仪旗黑-55简" panose="00020600040101010101" charset="-122"/>
              </a:rPr>
              <a:t>我们说的并发就是指服务器上100TPS 的处理能力，而不是指 5 个压力机的并发线程数</a:t>
            </a:r>
            <a:r>
              <a:rPr lang="zh-CN" sz="1400" b="0">
                <a:solidFill>
                  <a:srgbClr val="353535"/>
                </a:solidFill>
                <a:latin typeface="Arial" panose="020B0604020202020204" pitchFamily="34" charset="0"/>
                <a:ea typeface="汉仪旗黑-55简" panose="00020600040101010101" charset="-122"/>
              </a:rPr>
              <a:t>。</a:t>
            </a:r>
            <a:r>
              <a:rPr lang="zh-CN" sz="1400" b="1">
                <a:latin typeface="Arial" panose="020B0604020202020204" pitchFamily="34" charset="0"/>
                <a:ea typeface="汉仪旗黑-55简" panose="00020600040101010101" charset="-122"/>
              </a:rPr>
              <a:t>请你切记这一点，以免沟通障碍</a:t>
            </a:r>
            <a:r>
              <a:rPr lang="zh-CN" sz="1400" b="0">
                <a:solidFill>
                  <a:srgbClr val="353535"/>
                </a:solidFill>
                <a:latin typeface="Arial" panose="020B0604020202020204" pitchFamily="34" charset="0"/>
                <a:ea typeface="汉仪旗黑-55简" panose="00020600040101010101" charset="-122"/>
              </a:rPr>
              <a:t>。</a:t>
            </a:r>
            <a:endParaRPr lang="zh-CN" altLang="en-US" sz="1400" b="0">
              <a:solidFill>
                <a:srgbClr val="353535"/>
              </a:solidFill>
              <a:latin typeface="Arial" panose="020B0604020202020204" pitchFamily="34" charset="0"/>
              <a:ea typeface="汉仪旗黑-55简" panose="00020600040101010101" charset="-122"/>
            </a:endParaRPr>
          </a:p>
        </p:txBody>
      </p:sp>
      <p:sp>
        <p:nvSpPr>
          <p:cNvPr id="100" name="文本框 99"/>
          <p:cNvSpPr txBox="1"/>
          <p:nvPr/>
        </p:nvSpPr>
        <p:spPr>
          <a:xfrm>
            <a:off x="241935" y="1306195"/>
            <a:ext cx="6974205" cy="333057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但并发用户数不同，他们需要在系统中执行某个动作。我们要测试的重中之重，就是统计这些正在执行动作的并发用户数。</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当我们统计生产环境中的在线用户数时，并发用户数也是要同时统计的。这里会涉及到一个概念：</a:t>
            </a:r>
            <a:r>
              <a:rPr lang="zh-CN" sz="1250" b="1">
                <a:solidFill>
                  <a:srgbClr val="FF0000"/>
                </a:solidFill>
                <a:latin typeface="Arial" panose="020B0604020202020204" pitchFamily="34" charset="0"/>
                <a:ea typeface="汉仪旗黑-55简" panose="00020600040101010101" charset="-122"/>
              </a:rPr>
              <a:t>并发度</a:t>
            </a:r>
            <a:r>
              <a:rPr lang="zh-CN" sz="1250" b="0">
                <a:solidFill>
                  <a:srgbClr val="353535"/>
                </a:solidFill>
                <a:latin typeface="Arial" panose="020B0604020202020204" pitchFamily="34" charset="0"/>
                <a:ea typeface="汉仪旗黑-55简" panose="00020600040101010101" charset="-122"/>
              </a:rPr>
              <a:t>。 要想计算并发用户和在线用户数之间的关系，都需要有并发度。</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做性能的人都知道，我们有时会接到一个需求，那就是一定要测试出来</a:t>
            </a:r>
            <a:r>
              <a:rPr lang="zh-CN" sz="1250" b="1">
                <a:solidFill>
                  <a:srgbClr val="FF0000"/>
                </a:solidFill>
                <a:latin typeface="Arial" panose="020B0604020202020204" pitchFamily="34" charset="0"/>
                <a:ea typeface="汉仪旗黑-55简" panose="00020600040101010101" charset="-122"/>
              </a:rPr>
              <a:t>系统最大在线用户数是多少</a:t>
            </a:r>
            <a:r>
              <a:rPr lang="zh-CN" sz="1250" b="0">
                <a:solidFill>
                  <a:srgbClr val="353535"/>
                </a:solidFill>
                <a:latin typeface="Arial" panose="020B0604020202020204" pitchFamily="34" charset="0"/>
                <a:ea typeface="汉仪旗黑-55简" panose="00020600040101010101" charset="-122"/>
              </a:rPr>
              <a:t>。这个需求怎么做呢？</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很多人都是通过加思考时间（有的压力工具中叫等待时间，Sleep 时间）来保持用户与系统之间的 session不断，但实际上的并发度非常非常低。</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用</a:t>
            </a:r>
            <a:r>
              <a:rPr lang="en-US" sz="1250" b="0">
                <a:solidFill>
                  <a:srgbClr val="353535"/>
                </a:solidFill>
                <a:latin typeface="Arial" panose="020B0604020202020204" pitchFamily="34" charset="0"/>
                <a:ea typeface="汉仪旗黑-55简" panose="00020600040101010101" charset="-122"/>
              </a:rPr>
              <a:t>Jmeter </a:t>
            </a:r>
            <a:r>
              <a:rPr lang="zh-CN" sz="1250" b="0">
                <a:solidFill>
                  <a:srgbClr val="353535"/>
                </a:solidFill>
                <a:latin typeface="Arial" panose="020B0604020202020204" pitchFamily="34" charset="0"/>
                <a:ea typeface="汉仪旗黑-55简" panose="00020600040101010101" charset="-122"/>
              </a:rPr>
              <a:t>跑</a:t>
            </a:r>
            <a:r>
              <a:rPr lang="en-US" sz="1250" b="0">
                <a:solidFill>
                  <a:srgbClr val="353535"/>
                </a:solidFill>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1 万个用户，里面的</a:t>
            </a:r>
            <a:r>
              <a:rPr lang="en-US" altLang="zh-CN" sz="1250" b="0">
                <a:solidFill>
                  <a:srgbClr val="353535"/>
                </a:solidFill>
                <a:latin typeface="Arial" panose="020B0604020202020204" pitchFamily="34" charset="0"/>
                <a:ea typeface="汉仪旗黑-55简" panose="00020600040101010101" charset="-122"/>
              </a:rPr>
              <a:t>Error</a:t>
            </a:r>
            <a:r>
              <a:rPr lang="zh-CN" sz="1250" b="0">
                <a:solidFill>
                  <a:srgbClr val="353535"/>
                </a:solidFill>
                <a:latin typeface="Arial" panose="020B0604020202020204" pitchFamily="34" charset="0"/>
                <a:ea typeface="汉仪旗黑-55简" panose="00020600040101010101" charset="-122"/>
              </a:rPr>
              <a:t>疯狂上涨，正常的事务也有。这种场景就没有意义。这里有一个比较严重的理解误区，那就是压力工具中的线程或用户数到底是不是用来描述性能表现的？我们通过一个示意图来说明：</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系统性能指标</a:t>
            </a:r>
            <a:endParaRPr lang="zh-CN" altLang="en-US" sz="3400" b="1" dirty="0">
              <a:latin typeface="Arial" panose="020B0604020202020204" pitchFamily="34" charset="0"/>
              <a:ea typeface="汉仪旗黑-55简" panose="00020600040101010101" charset="-122"/>
            </a:endParaRPr>
          </a:p>
        </p:txBody>
      </p:sp>
      <p:pic>
        <p:nvPicPr>
          <p:cNvPr id="4" name="图片 3"/>
          <p:cNvPicPr>
            <a:picLocks noChangeAspect="1"/>
          </p:cNvPicPr>
          <p:nvPr/>
        </p:nvPicPr>
        <p:blipFill>
          <a:blip r:embed="rId1"/>
          <a:stretch>
            <a:fillRect/>
          </a:stretch>
        </p:blipFill>
        <p:spPr>
          <a:xfrm>
            <a:off x="319405" y="1255395"/>
            <a:ext cx="6529705" cy="3496310"/>
          </a:xfrm>
          <a:prstGeom prst="rect">
            <a:avLst/>
          </a:prstGeom>
        </p:spPr>
      </p:pic>
      <p:sp>
        <p:nvSpPr>
          <p:cNvPr id="5" name="文本框 4"/>
          <p:cNvSpPr txBox="1"/>
          <p:nvPr/>
        </p:nvSpPr>
        <p:spPr>
          <a:xfrm>
            <a:off x="241935" y="932815"/>
            <a:ext cx="5080000" cy="275590"/>
          </a:xfrm>
          <a:prstGeom prst="rect">
            <a:avLst/>
          </a:prstGeom>
          <a:noFill/>
          <a:ln w="9525">
            <a:noFill/>
          </a:ln>
        </p:spPr>
        <p:txBody>
          <a:bodyPr>
            <a:spAutoFit/>
          </a:bodyPr>
          <a:p>
            <a:pPr indent="0"/>
            <a:r>
              <a:rPr lang="zh-CN" sz="1200" b="0">
                <a:solidFill>
                  <a:srgbClr val="353535"/>
                </a:solidFill>
                <a:latin typeface="Arial" panose="020B0604020202020204" pitchFamily="34" charset="0"/>
                <a:ea typeface="汉仪旗黑-55简" panose="00020600040101010101" charset="-122"/>
              </a:rPr>
              <a:t>上面说了这么多，我们现在来看一个实例。</a:t>
            </a:r>
            <a:endParaRPr lang="zh-CN" altLang="en-US" sz="1200" b="0">
              <a:solidFill>
                <a:srgbClr val="353535"/>
              </a:solidFill>
              <a:latin typeface="Arial" panose="020B0604020202020204" pitchFamily="34" charset="0"/>
              <a:ea typeface="汉仪旗黑-55简" panose="00020600040101010101" charset="-122"/>
            </a:endParaRPr>
          </a:p>
        </p:txBody>
      </p:sp>
      <p:sp>
        <p:nvSpPr>
          <p:cNvPr id="6" name="文本框 5"/>
          <p:cNvSpPr txBox="1"/>
          <p:nvPr/>
        </p:nvSpPr>
        <p:spPr>
          <a:xfrm>
            <a:off x="7091045" y="1255395"/>
            <a:ext cx="2922905" cy="267652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右图我们可以看到，JMeter 的平均响应时间基本都在 </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42</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ms，因为只有一个压力机线程，所以它的 TPS 应该接近 </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1000ms/</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42</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ms=23.80</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/s</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从测试的实际结果 </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22.6/s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上来看，也确实是接近的。但是为什么会少一点呢？</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第一个</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Jmeter</a:t>
            </a:r>
            <a:r>
              <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是不会扣除你的思考时间，也就是等待时间</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indent="0"/>
            <a:r>
              <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同时</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Jmeter</a:t>
            </a:r>
            <a:r>
              <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在做断言的时候同样是有所消耗的，所以</a:t>
            </a:r>
            <a:r>
              <a:rPr lang="en-US" alt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TPS</a:t>
            </a:r>
            <a:r>
              <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肯定是小于我们计算出来的值。由此我们可以得出下面这个公式。</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pic>
        <p:nvPicPr>
          <p:cNvPr id="11" name="图片 10"/>
          <p:cNvPicPr>
            <a:picLocks noChangeAspect="1"/>
          </p:cNvPicPr>
          <p:nvPr/>
        </p:nvPicPr>
        <p:blipFill>
          <a:blip r:embed="rId2"/>
          <a:stretch>
            <a:fillRect/>
          </a:stretch>
        </p:blipFill>
        <p:spPr>
          <a:xfrm>
            <a:off x="7091045" y="3931920"/>
            <a:ext cx="3244215" cy="773430"/>
          </a:xfrm>
          <a:prstGeom prst="rect">
            <a:avLst/>
          </a:prstGeom>
        </p:spPr>
      </p:pic>
      <p:sp>
        <p:nvSpPr>
          <p:cNvPr id="12" name="文本框 11"/>
          <p:cNvSpPr txBox="1"/>
          <p:nvPr/>
        </p:nvSpPr>
        <p:spPr>
          <a:xfrm>
            <a:off x="319405" y="4841875"/>
            <a:ext cx="8544560" cy="460375"/>
          </a:xfrm>
          <a:prstGeom prst="rect">
            <a:avLst/>
          </a:prstGeom>
          <a:noFill/>
          <a:ln w="9525">
            <a:noFill/>
          </a:ln>
        </p:spPr>
        <p:txBody>
          <a:bodyPr wrap="square">
            <a:spAutoFit/>
          </a:bodyPr>
          <a:p>
            <a:pPr algn="l">
              <a:buClrTx/>
              <a:buSzTx/>
              <a:buNone/>
            </a:pP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通过示意图和示例，我描述了在线用户数、并发用户数、TPS（这里我们假设了一个用户只对应一个事务）、响应时间之间的关系。有几点需要强调：</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
        <p:nvSpPr>
          <p:cNvPr id="102" name="文本框 101"/>
          <p:cNvSpPr txBox="1"/>
          <p:nvPr/>
        </p:nvSpPr>
        <p:spPr>
          <a:xfrm>
            <a:off x="572135" y="5302250"/>
            <a:ext cx="8291830" cy="1014730"/>
          </a:xfrm>
          <a:prstGeom prst="rect">
            <a:avLst/>
          </a:prstGeom>
          <a:noFill/>
          <a:ln w="9525">
            <a:noFill/>
          </a:ln>
        </p:spPr>
        <p:txBody>
          <a:bodyPr wrap="square">
            <a:spAutoFit/>
          </a:bodyPr>
          <a:p>
            <a:pPr algn="l">
              <a:buClrTx/>
              <a:buSzTx/>
              <a:buNone/>
            </a:pPr>
            <a:r>
              <a:rPr lang="zh-CN" altLang="en-US" sz="1200">
                <a:solidFill>
                  <a:srgbClr val="353535"/>
                </a:solidFill>
                <a:latin typeface="Arial" panose="020B0604020202020204" pitchFamily="34" charset="0"/>
                <a:ea typeface="汉仪旗黑-55简" panose="00020600040101010101" charset="-122"/>
                <a:cs typeface="微软雅黑" panose="020B0503020204020204" pitchFamily="34" charset="-122"/>
                <a:sym typeface="+mn-ea"/>
              </a:rPr>
              <a:t>1. 通常所说的并发都是指服务端的并发，而不是指压力机上的并发线程数，因为服务端的并发才是服务器的处理能力。</a:t>
            </a:r>
            <a:endPar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a:p>
            <a:pPr algn="l">
              <a:buClrTx/>
              <a:buSzTx/>
              <a:buNone/>
            </a:pP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2. 性能中常说的并发，是用 TPS 这样的概念来承载具体数值的。3. 压力工具中的线程数、响应时间和 TPS 之间是有对应关系的。 这里既没有复杂的逻辑，也没有复杂的公式。希望你在性能项目中，能简化概念，注重实用性。</a:t>
            </a:r>
            <a:endParaRPr lang="zh-CN" sz="120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437084" y="879047"/>
            <a:ext cx="328373"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2336170" y="798389"/>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30" name="文本框 29"/>
          <p:cNvSpPr txBox="1"/>
          <p:nvPr/>
        </p:nvSpPr>
        <p:spPr>
          <a:xfrm>
            <a:off x="2903313" y="661551"/>
            <a:ext cx="74803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Arial" panose="020B0604020202020204" pitchFamily="34" charset="0"/>
                <a:ea typeface="汉仪旗黑-55简" panose="00020600040101010101" charset="-122"/>
              </a:rPr>
              <a:t>02</a:t>
            </a:r>
            <a:endParaRPr lang="en-US" altLang="zh-CN" sz="4000" b="1" dirty="0">
              <a:solidFill>
                <a:schemeClr val="bg1">
                  <a:lumMod val="85000"/>
                </a:schemeClr>
              </a:solidFill>
              <a:latin typeface="Arial" panose="020B0604020202020204" pitchFamily="34" charset="0"/>
              <a:ea typeface="汉仪旗黑-55简" panose="00020600040101010101" charset="-122"/>
            </a:endParaRPr>
          </a:p>
        </p:txBody>
      </p:sp>
      <p:sp>
        <p:nvSpPr>
          <p:cNvPr id="34" name="矩形 33"/>
          <p:cNvSpPr/>
          <p:nvPr/>
        </p:nvSpPr>
        <p:spPr>
          <a:xfrm>
            <a:off x="840105" y="1434465"/>
            <a:ext cx="10690225" cy="5367020"/>
          </a:xfrm>
          <a:prstGeom prst="rect">
            <a:avLst/>
          </a:prstGeom>
        </p:spPr>
        <p:txBody>
          <a:bodyPr wrap="square">
            <a:spAutoFit/>
          </a:bodyPr>
          <a:lstStyle/>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1. CPU</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latin typeface="Arial" panose="020B0604020202020204" pitchFamily="34" charset="0"/>
                <a:ea typeface="汉仪旗黑-55简" panose="00020600040101010101" charset="-122"/>
                <a:cs typeface="微软雅黑" panose="020B0503020204020204" pitchFamily="34" charset="-122"/>
              </a:rPr>
              <a:t>    </a:t>
            </a:r>
            <a:r>
              <a:rPr lang="zh-CN" altLang="en-US" sz="1200" dirty="0">
                <a:latin typeface="Arial" panose="020B0604020202020204" pitchFamily="34" charset="0"/>
                <a:ea typeface="汉仪旗黑-55简" panose="00020600040101010101" charset="-122"/>
                <a:cs typeface="微软雅黑" panose="020B0503020204020204" pitchFamily="34" charset="-122"/>
              </a:rPr>
              <a:t>定义及解释：中央处理器是一块超大规模的</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集成电路</a:t>
            </a:r>
            <a:r>
              <a:rPr lang="zh-CN" altLang="en-US" sz="1200" dirty="0">
                <a:latin typeface="Arial" panose="020B0604020202020204" pitchFamily="34" charset="0"/>
                <a:ea typeface="汉仪旗黑-55简" panose="00020600040101010101" charset="-122"/>
                <a:cs typeface="微软雅黑" panose="020B0503020204020204" pitchFamily="34" charset="-122"/>
              </a:rPr>
              <a:t>，是一台计算机的运算核心（Core）和控制核心（ Control Unit）。它的功能主要是解释计算机指令以及处理计算机软件中的数据。</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CPU Load：系统正在干活的多少的度量，队列长度。系统平均负载。</a:t>
            </a:r>
            <a:endParaRPr lang="zh-CN" altLang="en-US" sz="1200" b="1"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标准CPU指标主要指的CPU使用率、利用率，包括用户态（user）、系统态（sys）、等待态（wait）、空闲态（idle）。CPU使用率、利用率要低于业界警戒值范围之内，即小于或者等于75%、CPU sys%小于或者等于30%，CPU wait%小于或者等于5%。单核CPU也需遵循上述指标要求。CPU Load要小于CPU核数。</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2. Memory</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dirty="0">
                <a:latin typeface="Arial" panose="020B0604020202020204" pitchFamily="34" charset="0"/>
                <a:ea typeface="汉仪旗黑-55简" panose="00020600040101010101" charset="-122"/>
                <a:cs typeface="微软雅黑" panose="020B0503020204020204" pitchFamily="34" charset="-122"/>
              </a:rPr>
              <a:t>    定义及解释：内存是计算机中重要的部件之一，它是与CPU进行沟通的</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桥梁</a:t>
            </a:r>
            <a:r>
              <a:rPr lang="zh-CN" altLang="en-US" sz="1200" dirty="0">
                <a:latin typeface="Arial" panose="020B0604020202020204" pitchFamily="34" charset="0"/>
                <a:ea typeface="汉仪旗黑-55简" panose="00020600040101010101" charset="-122"/>
                <a:cs typeface="微软雅黑" panose="020B0503020204020204" pitchFamily="34" charset="-122"/>
              </a:rPr>
              <a:t>。计算机中所有程序的运行都是在内存中进行的，因此内存的性能对计算机的影响非常大</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dirty="0">
                <a:latin typeface="Arial" panose="020B0604020202020204" pitchFamily="34" charset="0"/>
                <a:ea typeface="汉仪旗黑-55简" panose="00020600040101010101" charset="-122"/>
                <a:cs typeface="微软雅黑" panose="020B0503020204020204" pitchFamily="34" charset="-122"/>
              </a:rPr>
              <a:t>    </a:t>
            </a:r>
            <a:r>
              <a:rPr lang="zh-CN" altLang="en-US" sz="1200" dirty="0">
                <a:latin typeface="Arial" panose="020B0604020202020204" pitchFamily="34" charset="0"/>
                <a:ea typeface="汉仪旗黑-55简" panose="00020600040101010101" charset="-122"/>
                <a:cs typeface="微软雅黑" panose="020B0503020204020204" pitchFamily="34" charset="-122"/>
                <a:sym typeface="+mn-ea"/>
              </a:rPr>
              <a:t>标</a:t>
            </a:r>
            <a:r>
              <a:rPr lang="zh-CN" altLang="en-US" sz="1200" dirty="0">
                <a:latin typeface="Arial" panose="020B0604020202020204" pitchFamily="34" charset="0"/>
                <a:ea typeface="汉仪旗黑-55简" panose="00020600040101010101" charset="-122"/>
                <a:cs typeface="微软雅黑" panose="020B0503020204020204" pitchFamily="34" charset="-122"/>
              </a:rPr>
              <a:t>准现代的操作系统为了最大利用内存，在内存中存放了缓存，因此内存利用率100%并不代表内存有瓶颈，衡量系统内有瓶颈主要靠SWAP（与虚拟内存交换）交换空间利用率，一般情况下，SWAP交换空间利用率要低于70%，太多的交换将会引起系统性能低下。</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3. 磁盘吞吐量</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200" b="1" dirty="0">
                <a:latin typeface="Arial" panose="020B0604020202020204" pitchFamily="34" charset="0"/>
                <a:ea typeface="汉仪旗黑-55简" panose="00020600040101010101" charset="-122"/>
                <a:cs typeface="微软雅黑" panose="020B0503020204020204" pitchFamily="34" charset="-122"/>
              </a:rPr>
              <a:t>    </a:t>
            </a:r>
            <a:r>
              <a:rPr lang="zh-CN" altLang="en-US" sz="1200" dirty="0">
                <a:latin typeface="Arial" panose="020B0604020202020204" pitchFamily="34" charset="0"/>
                <a:ea typeface="汉仪旗黑-55简" panose="00020600040101010101" charset="-122"/>
                <a:cs typeface="微软雅黑" panose="020B0503020204020204" pitchFamily="34" charset="-122"/>
              </a:rPr>
              <a:t>定义及解释：磁盘吞吐量是指在无磁盘故障的情况下单位时间内通过磁盘的数据量。</a:t>
            </a:r>
            <a:endParaRPr lang="zh-CN" altLang="en-US" sz="1200" b="1"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标准磁盘指标主要有</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每秒读写多少兆</a:t>
            </a:r>
            <a:r>
              <a:rPr lang="zh-CN" altLang="en-US" sz="1200" dirty="0">
                <a:latin typeface="Arial" panose="020B0604020202020204" pitchFamily="34" charset="0"/>
                <a:ea typeface="汉仪旗黑-55简" panose="00020600040101010101" charset="-122"/>
                <a:cs typeface="微软雅黑" panose="020B0503020204020204" pitchFamily="34" charset="-122"/>
              </a:rPr>
              <a:t>，磁盘繁忙率，磁盘队列数，平均服务时间，平均等待时间，空间利用率。其中磁盘繁忙率是直接反映磁盘是否有瓶颈的重要依据，一般情况下，磁盘繁忙率要低于70%。</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4. 网络吞吐量</a:t>
            </a:r>
            <a:endPar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b="1" dirty="0">
                <a:latin typeface="Arial" panose="020B0604020202020204" pitchFamily="34" charset="0"/>
                <a:ea typeface="汉仪旗黑-55简" panose="00020600040101010101" charset="-122"/>
                <a:cs typeface="微软雅黑" panose="020B0503020204020204" pitchFamily="34" charset="-122"/>
              </a:rPr>
              <a:t>  </a:t>
            </a:r>
            <a:r>
              <a:rPr lang="zh-CN" altLang="en-US" sz="1200" dirty="0">
                <a:latin typeface="Arial" panose="020B0604020202020204" pitchFamily="34" charset="0"/>
                <a:ea typeface="汉仪旗黑-55简" panose="00020600040101010101" charset="-122"/>
                <a:cs typeface="微软雅黑" panose="020B0503020204020204" pitchFamily="34" charset="-122"/>
              </a:rPr>
              <a:t>  定义及解释：网络吞吐量是指在无网络故障的情况下单位时间内通过的网络的数据数量。单位为Byte/s。</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200" dirty="0">
                <a:latin typeface="Arial" panose="020B0604020202020204" pitchFamily="34" charset="0"/>
                <a:ea typeface="汉仪旗黑-55简" panose="00020600040101010101" charset="-122"/>
                <a:cs typeface="微软雅黑" panose="020B0503020204020204" pitchFamily="34" charset="-122"/>
              </a:rPr>
              <a:t>    标准网络吞吐量指标主要有</a:t>
            </a:r>
            <a:r>
              <a:rPr lang="zh-CN" altLang="en-US" sz="1200" b="1" dirty="0">
                <a:solidFill>
                  <a:srgbClr val="FF0000"/>
                </a:solidFill>
                <a:latin typeface="Arial" panose="020B0604020202020204" pitchFamily="34" charset="0"/>
                <a:ea typeface="汉仪旗黑-55简" panose="00020600040101010101" charset="-122"/>
                <a:cs typeface="微软雅黑" panose="020B0503020204020204" pitchFamily="34" charset="-122"/>
              </a:rPr>
              <a:t>每秒有多少兆流量进出</a:t>
            </a:r>
            <a:r>
              <a:rPr lang="zh-CN" altLang="en-US" sz="1200" dirty="0">
                <a:latin typeface="Arial" panose="020B0604020202020204" pitchFamily="34" charset="0"/>
                <a:ea typeface="汉仪旗黑-55简" panose="00020600040101010101" charset="-122"/>
                <a:cs typeface="微软雅黑" panose="020B0503020204020204" pitchFamily="34" charset="-122"/>
              </a:rPr>
              <a:t>，一般情况下不能超过设备或链路最大传输能力的70%。</a:t>
            </a:r>
            <a:endParaRPr lang="zh-CN" altLang="en-US" sz="1200" dirty="0">
              <a:latin typeface="Arial" panose="020B0604020202020204" pitchFamily="34" charset="0"/>
              <a:ea typeface="汉仪旗黑-55简" panose="00020600040101010101" charset="-122"/>
              <a:cs typeface="微软雅黑" panose="020B0503020204020204" pitchFamily="34" charset="-122"/>
            </a:endParaRPr>
          </a:p>
        </p:txBody>
      </p:sp>
      <p:sp>
        <p:nvSpPr>
          <p:cNvPr id="35" name="矩形 34"/>
          <p:cNvSpPr/>
          <p:nvPr/>
        </p:nvSpPr>
        <p:spPr>
          <a:xfrm>
            <a:off x="839899" y="1085556"/>
            <a:ext cx="1201420"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资源指标</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4" name="文本框 3"/>
          <p:cNvSpPr txBox="1"/>
          <p:nvPr/>
        </p:nvSpPr>
        <p:spPr>
          <a:xfrm>
            <a:off x="436784" y="131814"/>
            <a:ext cx="3825378"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性能测试指标</a:t>
            </a:r>
            <a:endParaRPr lang="zh-CN" altLang="en-US" sz="3400" b="1" dirty="0">
              <a:latin typeface="Arial" panose="020B0604020202020204" pitchFamily="34" charset="0"/>
              <a:ea typeface="汉仪旗黑-55简" panose="00020600040101010101" charset="-122"/>
            </a:endParaRPr>
          </a:p>
        </p:txBody>
      </p:sp>
      <p:sp>
        <p:nvSpPr>
          <p:cNvPr id="3" name="任意多边形: 形状 1"/>
          <p:cNvSpPr/>
          <p:nvPr/>
        </p:nvSpPr>
        <p:spPr>
          <a:xfrm>
            <a:off x="641350" y="1146175"/>
            <a:ext cx="11088370" cy="560768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 name="直接连接符 30"/>
          <p:cNvCxnSpPr/>
          <p:nvPr/>
        </p:nvCxnSpPr>
        <p:spPr>
          <a:xfrm>
            <a:off x="437084" y="879047"/>
            <a:ext cx="328373" cy="0"/>
          </a:xfrm>
          <a:prstGeom prst="line">
            <a:avLst/>
          </a:prstGeom>
          <a:ln w="5715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2" name="任意多边形: 形状 1"/>
          <p:cNvSpPr/>
          <p:nvPr/>
        </p:nvSpPr>
        <p:spPr>
          <a:xfrm>
            <a:off x="641350" y="1146175"/>
            <a:ext cx="11088370" cy="5593080"/>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2336170" y="798389"/>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30" name="文本框 29"/>
          <p:cNvSpPr txBox="1"/>
          <p:nvPr/>
        </p:nvSpPr>
        <p:spPr>
          <a:xfrm>
            <a:off x="2903313" y="661551"/>
            <a:ext cx="74803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Arial" panose="020B0604020202020204" pitchFamily="34" charset="0"/>
                <a:ea typeface="汉仪旗黑-55简" panose="00020600040101010101" charset="-122"/>
              </a:rPr>
              <a:t>03</a:t>
            </a:r>
            <a:endParaRPr lang="en-US" altLang="zh-CN" sz="4000" b="1" dirty="0">
              <a:solidFill>
                <a:schemeClr val="bg1">
                  <a:lumMod val="85000"/>
                </a:schemeClr>
              </a:solidFill>
              <a:latin typeface="Arial" panose="020B0604020202020204" pitchFamily="34" charset="0"/>
              <a:ea typeface="汉仪旗黑-55简" panose="00020600040101010101" charset="-122"/>
            </a:endParaRPr>
          </a:p>
        </p:txBody>
      </p:sp>
      <p:sp>
        <p:nvSpPr>
          <p:cNvPr id="35" name="矩形 34"/>
          <p:cNvSpPr/>
          <p:nvPr/>
        </p:nvSpPr>
        <p:spPr>
          <a:xfrm>
            <a:off x="764969" y="1093811"/>
            <a:ext cx="145605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数据库指标</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4" name="文本框 3"/>
          <p:cNvSpPr txBox="1"/>
          <p:nvPr/>
        </p:nvSpPr>
        <p:spPr>
          <a:xfrm>
            <a:off x="436784" y="131814"/>
            <a:ext cx="3825378"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性能测试指标</a:t>
            </a:r>
            <a:endParaRPr lang="zh-CN" altLang="en-US" sz="3400" b="1" dirty="0">
              <a:latin typeface="Arial" panose="020B0604020202020204" pitchFamily="34" charset="0"/>
              <a:ea typeface="汉仪旗黑-55简" panose="00020600040101010101" charset="-122"/>
            </a:endParaRPr>
          </a:p>
        </p:txBody>
      </p:sp>
      <p:sp>
        <p:nvSpPr>
          <p:cNvPr id="3" name="文本框 2"/>
          <p:cNvSpPr txBox="1"/>
          <p:nvPr/>
        </p:nvSpPr>
        <p:spPr>
          <a:xfrm>
            <a:off x="4826000" y="3216910"/>
            <a:ext cx="2540000" cy="423545"/>
          </a:xfrm>
          <a:prstGeom prst="rect">
            <a:avLst/>
          </a:prstGeom>
          <a:noFill/>
        </p:spPr>
        <p:txBody>
          <a:bodyPr wrap="square" rtlCol="0" anchor="t">
            <a:spAutoFit/>
          </a:bodyPr>
          <a:p>
            <a:pPr algn="l">
              <a:lnSpc>
                <a:spcPct val="120000"/>
              </a:lnSpc>
              <a:spcAft>
                <a:spcPts val="1000"/>
              </a:spcAft>
            </a:pPr>
            <a:r>
              <a:rPr lang="zh-CN" altLang="en-US" dirty="0" err="1" smtClean="0">
                <a:latin typeface="Arial" panose="020B0604020202020204" pitchFamily="34" charset="0"/>
                <a:ea typeface="汉仪旗黑-55简" panose="00020600040101010101" charset="-122"/>
              </a:rPr>
              <a:t>​​</a:t>
            </a:r>
            <a:endParaRPr lang="zh-CN" altLang="en-US" dirty="0" err="1" smtClean="0">
              <a:latin typeface="Arial" panose="020B0604020202020204" pitchFamily="34" charset="0"/>
              <a:ea typeface="汉仪旗黑-55简" panose="00020600040101010101" charset="-122"/>
            </a:endParaRPr>
          </a:p>
        </p:txBody>
      </p:sp>
      <p:pic>
        <p:nvPicPr>
          <p:cNvPr id="5" name="图片 4"/>
          <p:cNvPicPr>
            <a:picLocks noChangeAspect="1"/>
          </p:cNvPicPr>
          <p:nvPr/>
        </p:nvPicPr>
        <p:blipFill>
          <a:blip r:embed="rId1"/>
          <a:stretch>
            <a:fillRect/>
          </a:stretch>
        </p:blipFill>
        <p:spPr>
          <a:xfrm>
            <a:off x="969010" y="2268855"/>
            <a:ext cx="6926580" cy="4094480"/>
          </a:xfrm>
          <a:prstGeom prst="rect">
            <a:avLst/>
          </a:prstGeom>
        </p:spPr>
      </p:pic>
      <p:sp>
        <p:nvSpPr>
          <p:cNvPr id="6" name="文本框 5"/>
          <p:cNvSpPr txBox="1"/>
          <p:nvPr/>
        </p:nvSpPr>
        <p:spPr>
          <a:xfrm>
            <a:off x="908685" y="1751965"/>
            <a:ext cx="9852025" cy="349250"/>
          </a:xfrm>
          <a:prstGeom prst="rect">
            <a:avLst/>
          </a:prstGeom>
          <a:noFill/>
        </p:spPr>
        <p:txBody>
          <a:bodyPr wrap="square" rtlCol="0" anchor="t">
            <a:spAutoFit/>
          </a:bodyPr>
          <a:p>
            <a:pPr algn="l">
              <a:lnSpc>
                <a:spcPct val="120000"/>
              </a:lnSpc>
              <a:spcAft>
                <a:spcPts val="1000"/>
              </a:spcAft>
            </a:pPr>
            <a:r>
              <a:rPr lang="zh-CN" altLang="en-US" sz="1400" dirty="0" err="1" smtClean="0">
                <a:latin typeface="Arial" panose="020B0604020202020204" pitchFamily="34" charset="0"/>
                <a:ea typeface="汉仪旗黑-55简" panose="00020600040101010101" charset="-122"/>
                <a:cs typeface="微软雅黑" panose="020B0503020204020204" pitchFamily="34" charset="-122"/>
              </a:rPr>
              <a:t>定义及解释常用的数据库例如ＭySQL指标主要包括SQL、吞吐量、缓存命中率、连接数等，具体如下：</a:t>
            </a:r>
            <a:endParaRPr lang="zh-CN" altLang="en-US" sz="1400" dirty="0" err="1" smtClean="0">
              <a:latin typeface="Arial" panose="020B0604020202020204" pitchFamily="34" charset="0"/>
              <a:ea typeface="汉仪旗黑-55简" panose="00020600040101010101" charset="-122"/>
              <a:cs typeface="微软雅黑" panose="020B0503020204020204" pitchFamily="34" charset="-122"/>
            </a:endParaRPr>
          </a:p>
        </p:txBody>
      </p:sp>
      <p:sp>
        <p:nvSpPr>
          <p:cNvPr id="7" name="文本框 6"/>
          <p:cNvSpPr txBox="1"/>
          <p:nvPr/>
        </p:nvSpPr>
        <p:spPr>
          <a:xfrm>
            <a:off x="7895590" y="2531745"/>
            <a:ext cx="3366135" cy="2432685"/>
          </a:xfrm>
          <a:prstGeom prst="rect">
            <a:avLst/>
          </a:prstGeom>
          <a:noFill/>
        </p:spPr>
        <p:txBody>
          <a:bodyPr wrap="square" rtlCol="0" anchor="t">
            <a:spAutoFit/>
          </a:bodyPr>
          <a:p>
            <a:pPr algn="l">
              <a:lnSpc>
                <a:spcPct val="130000"/>
              </a:lnSpc>
              <a:spcBef>
                <a:spcPts val="0"/>
              </a:spcBef>
              <a:spcAft>
                <a:spcPts val="1000"/>
              </a:spcAft>
            </a:pPr>
            <a:r>
              <a:rPr lang="zh-CN" altLang="en-US" sz="1400" dirty="0" err="1" smtClean="0">
                <a:latin typeface="Arial" panose="020B0604020202020204" pitchFamily="34" charset="0"/>
                <a:ea typeface="汉仪旗黑-55简" panose="00020600040101010101" charset="-122"/>
                <a:cs typeface="微软雅黑" panose="020B0503020204020204" pitchFamily="34" charset="-122"/>
              </a:rPr>
              <a:t>标准：</a:t>
            </a:r>
            <a:endParaRPr lang="zh-CN" altLang="en-US" sz="1400" dirty="0" err="1" smtClean="0">
              <a:latin typeface="Arial" panose="020B0604020202020204" pitchFamily="34" charset="0"/>
              <a:ea typeface="汉仪旗黑-55简" panose="00020600040101010101" charset="-122"/>
              <a:cs typeface="微软雅黑" panose="020B0503020204020204" pitchFamily="34" charset="-122"/>
            </a:endParaRPr>
          </a:p>
          <a:p>
            <a:pPr algn="l">
              <a:lnSpc>
                <a:spcPct val="130000"/>
              </a:lnSpc>
              <a:spcBef>
                <a:spcPts val="0"/>
              </a:spcBef>
              <a:spcAft>
                <a:spcPts val="1000"/>
              </a:spcAft>
            </a:pPr>
            <a:r>
              <a:rPr lang="zh-CN" altLang="en-US" sz="1400" dirty="0" err="1" smtClean="0">
                <a:latin typeface="Arial" panose="020B0604020202020204" pitchFamily="34" charset="0"/>
                <a:ea typeface="汉仪旗黑-55简" panose="00020600040101010101" charset="-122"/>
                <a:cs typeface="微软雅黑" panose="020B0503020204020204" pitchFamily="34" charset="-122"/>
              </a:rPr>
              <a:t>  - SQL耗时越小越好，一般情况下微秒级别。</a:t>
            </a:r>
            <a:endParaRPr lang="zh-CN" altLang="en-US" sz="1400" dirty="0" err="1" smtClean="0">
              <a:latin typeface="Arial" panose="020B0604020202020204" pitchFamily="34" charset="0"/>
              <a:ea typeface="汉仪旗黑-55简" panose="00020600040101010101" charset="-122"/>
              <a:cs typeface="微软雅黑" panose="020B0503020204020204" pitchFamily="34" charset="-122"/>
            </a:endParaRPr>
          </a:p>
          <a:p>
            <a:pPr algn="l">
              <a:lnSpc>
                <a:spcPct val="130000"/>
              </a:lnSpc>
              <a:spcBef>
                <a:spcPts val="0"/>
              </a:spcBef>
              <a:spcAft>
                <a:spcPts val="1000"/>
              </a:spcAft>
            </a:pPr>
            <a:r>
              <a:rPr lang="zh-CN" altLang="en-US" sz="1400" dirty="0" err="1" smtClean="0">
                <a:latin typeface="Arial" panose="020B0604020202020204" pitchFamily="34" charset="0"/>
                <a:ea typeface="汉仪旗黑-55简" panose="00020600040101010101" charset="-122"/>
                <a:cs typeface="微软雅黑" panose="020B0503020204020204" pitchFamily="34" charset="-122"/>
              </a:rPr>
              <a:t>  - 命中率越高越好，一般情况下不能低于95%。</a:t>
            </a:r>
            <a:endParaRPr lang="zh-CN" altLang="en-US" sz="1400" dirty="0" err="1" smtClean="0">
              <a:latin typeface="Arial" panose="020B0604020202020204" pitchFamily="34" charset="0"/>
              <a:ea typeface="汉仪旗黑-55简" panose="00020600040101010101" charset="-122"/>
              <a:cs typeface="微软雅黑" panose="020B0503020204020204" pitchFamily="34" charset="-122"/>
            </a:endParaRPr>
          </a:p>
          <a:p>
            <a:pPr algn="l">
              <a:lnSpc>
                <a:spcPct val="130000"/>
              </a:lnSpc>
              <a:spcBef>
                <a:spcPts val="0"/>
              </a:spcBef>
              <a:spcAft>
                <a:spcPts val="1000"/>
              </a:spcAft>
            </a:pPr>
            <a:r>
              <a:rPr lang="zh-CN" altLang="en-US" sz="1400" dirty="0" err="1" smtClean="0">
                <a:latin typeface="Arial" panose="020B0604020202020204" pitchFamily="34" charset="0"/>
                <a:ea typeface="汉仪旗黑-55简" panose="00020600040101010101" charset="-122"/>
                <a:cs typeface="微软雅黑" panose="020B0503020204020204" pitchFamily="34" charset="-122"/>
              </a:rPr>
              <a:t>  - 锁等待次数越低越好，等待时间越短越好。</a:t>
            </a:r>
            <a:endParaRPr lang="zh-CN" altLang="en-US" sz="1400" dirty="0" err="1" smtClean="0">
              <a:latin typeface="Arial" panose="020B0604020202020204" pitchFamily="34" charset="0"/>
              <a:ea typeface="汉仪旗黑-55简" panose="00020600040101010101"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10474" y="4599543"/>
            <a:ext cx="5575300" cy="931405"/>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p:cNvSpPr/>
          <p:nvPr/>
        </p:nvSpPr>
        <p:spPr>
          <a:xfrm>
            <a:off x="0" y="-1"/>
            <a:ext cx="4656771" cy="6857999"/>
          </a:xfrm>
          <a:prstGeom prst="rect">
            <a:avLst/>
          </a:prstGeom>
          <a:blipFill>
            <a:blip r:embed="rId1"/>
            <a:srcRect/>
            <a:stretch>
              <a:fillRect l="-6" r="-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742480" y="1488918"/>
            <a:ext cx="3115945" cy="589915"/>
          </a:xfrm>
          <a:prstGeom prst="rect">
            <a:avLst/>
          </a:prstGeom>
        </p:spPr>
        <p:txBody>
          <a:bodyPr wrap="non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性能测试的概念</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12" name="矩形 11"/>
          <p:cNvSpPr/>
          <p:nvPr/>
        </p:nvSpPr>
        <p:spPr>
          <a:xfrm>
            <a:off x="5931379" y="1496538"/>
            <a:ext cx="722255" cy="589915"/>
          </a:xfrm>
          <a:prstGeom prst="rect">
            <a:avLst/>
          </a:prstGeom>
        </p:spPr>
        <p:txBody>
          <a:bodyPr wrap="square" lIns="98009" tIns="49005" rIns="98009" bIns="49005">
            <a:spAutoFit/>
          </a:bodyPr>
          <a:lstStyle/>
          <a:p>
            <a:r>
              <a:rPr lang="en-US" altLang="zh-CN"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01.</a:t>
            </a:r>
            <a:endParaRPr lang="en-US" altLang="zh-CN"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nvGrpSpPr>
          <p:cNvPr id="22" name="组合 21"/>
          <p:cNvGrpSpPr/>
          <p:nvPr/>
        </p:nvGrpSpPr>
        <p:grpSpPr>
          <a:xfrm>
            <a:off x="5931379" y="2582630"/>
            <a:ext cx="3927046" cy="597535"/>
            <a:chOff x="6192636" y="1963553"/>
            <a:chExt cx="3927046" cy="597535"/>
          </a:xfrm>
        </p:grpSpPr>
        <p:sp>
          <p:nvSpPr>
            <p:cNvPr id="23" name="矩形 22"/>
            <p:cNvSpPr/>
            <p:nvPr/>
          </p:nvSpPr>
          <p:spPr>
            <a:xfrm>
              <a:off x="7003737" y="1963553"/>
              <a:ext cx="3115945" cy="589915"/>
            </a:xfrm>
            <a:prstGeom prst="rect">
              <a:avLst/>
            </a:prstGeom>
          </p:spPr>
          <p:txBody>
            <a:bodyPr wrap="non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性能测试的目的</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4" name="矩形 23"/>
            <p:cNvSpPr/>
            <p:nvPr/>
          </p:nvSpPr>
          <p:spPr>
            <a:xfrm>
              <a:off x="6192636" y="1971173"/>
              <a:ext cx="722255" cy="589915"/>
            </a:xfrm>
            <a:prstGeom prst="rect">
              <a:avLst/>
            </a:prstGeom>
          </p:spPr>
          <p:txBody>
            <a:bodyPr wrap="squar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02.</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5" name="组合 24"/>
          <p:cNvGrpSpPr/>
          <p:nvPr/>
        </p:nvGrpSpPr>
        <p:grpSpPr>
          <a:xfrm>
            <a:off x="5931379" y="3676342"/>
            <a:ext cx="3927046" cy="597535"/>
            <a:chOff x="6192636" y="1963553"/>
            <a:chExt cx="3927046" cy="597535"/>
          </a:xfrm>
        </p:grpSpPr>
        <p:sp>
          <p:nvSpPr>
            <p:cNvPr id="26" name="矩形 25"/>
            <p:cNvSpPr/>
            <p:nvPr/>
          </p:nvSpPr>
          <p:spPr>
            <a:xfrm>
              <a:off x="7003737" y="1963553"/>
              <a:ext cx="3115945" cy="589915"/>
            </a:xfrm>
            <a:prstGeom prst="rect">
              <a:avLst/>
            </a:prstGeom>
          </p:spPr>
          <p:txBody>
            <a:bodyPr wrap="non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性能测试的实施</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7" name="矩形 26"/>
            <p:cNvSpPr/>
            <p:nvPr/>
          </p:nvSpPr>
          <p:spPr>
            <a:xfrm>
              <a:off x="6192636" y="1971173"/>
              <a:ext cx="722255" cy="589915"/>
            </a:xfrm>
            <a:prstGeom prst="rect">
              <a:avLst/>
            </a:prstGeom>
          </p:spPr>
          <p:txBody>
            <a:bodyPr wrap="squar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03.</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8" name="组合 27"/>
          <p:cNvGrpSpPr/>
          <p:nvPr/>
        </p:nvGrpSpPr>
        <p:grpSpPr>
          <a:xfrm>
            <a:off x="5931379" y="4770053"/>
            <a:ext cx="3927046" cy="597535"/>
            <a:chOff x="6192636" y="1963553"/>
            <a:chExt cx="3927046" cy="597535"/>
          </a:xfrm>
        </p:grpSpPr>
        <p:sp>
          <p:nvSpPr>
            <p:cNvPr id="29" name="矩形 28"/>
            <p:cNvSpPr/>
            <p:nvPr/>
          </p:nvSpPr>
          <p:spPr>
            <a:xfrm>
              <a:off x="7003737" y="1963553"/>
              <a:ext cx="3115945" cy="589915"/>
            </a:xfrm>
            <a:prstGeom prst="rect">
              <a:avLst/>
            </a:prstGeom>
          </p:spPr>
          <p:txBody>
            <a:bodyPr wrap="non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性能测试的分析</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30" name="矩形 29"/>
            <p:cNvSpPr/>
            <p:nvPr/>
          </p:nvSpPr>
          <p:spPr>
            <a:xfrm>
              <a:off x="6192636" y="1971173"/>
              <a:ext cx="722255" cy="589915"/>
            </a:xfrm>
            <a:prstGeom prst="rect">
              <a:avLst/>
            </a:prstGeom>
          </p:spPr>
          <p:txBody>
            <a:bodyPr wrap="squar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04.</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cxnSp>
        <p:nvCxnSpPr>
          <p:cNvPr id="34" name="直接连接符 33"/>
          <p:cNvCxnSpPr/>
          <p:nvPr/>
        </p:nvCxnSpPr>
        <p:spPr>
          <a:xfrm>
            <a:off x="6058695" y="3444404"/>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58695" y="4532975"/>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023135" y="2444279"/>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664845" y="2341245"/>
            <a:ext cx="2635250" cy="829945"/>
          </a:xfrm>
          <a:prstGeom prst="rect">
            <a:avLst/>
          </a:prstGeom>
          <a:noFill/>
        </p:spPr>
        <p:txBody>
          <a:bodyPr wrap="square" rtlCol="0">
            <a:spAutoFit/>
          </a:bodyPr>
          <a:p>
            <a:r>
              <a:rPr lang="zh-CN" altLang="en-US" sz="4800" b="1" dirty="0">
                <a:solidFill>
                  <a:schemeClr val="bg1"/>
                </a:solidFill>
                <a:latin typeface="Arial" panose="020B0604020202020204" pitchFamily="34" charset="0"/>
                <a:ea typeface="汉仪旗黑-55简" panose="00020600040101010101" charset="-122"/>
              </a:rPr>
              <a:t>分享大纲</a:t>
            </a:r>
            <a:endParaRPr lang="zh-CN" altLang="en-US" sz="4800" b="1" dirty="0">
              <a:solidFill>
                <a:schemeClr val="bg1"/>
              </a:solidFill>
              <a:latin typeface="Arial" panose="020B0604020202020204" pitchFamily="34" charset="0"/>
              <a:ea typeface="汉仪旗黑-55简" panose="00020600040101010101" charset="-122"/>
            </a:endParaRPr>
          </a:p>
        </p:txBody>
      </p:sp>
      <p:sp>
        <p:nvSpPr>
          <p:cNvPr id="8" name="文本框 7"/>
          <p:cNvSpPr txBox="1"/>
          <p:nvPr/>
        </p:nvSpPr>
        <p:spPr>
          <a:xfrm>
            <a:off x="785150" y="3676342"/>
            <a:ext cx="1504315" cy="460375"/>
          </a:xfrm>
          <a:prstGeom prst="rect">
            <a:avLst/>
          </a:prstGeom>
          <a:noFill/>
        </p:spPr>
        <p:txBody>
          <a:bodyPr wrap="none" rtlCol="0">
            <a:spAutoFit/>
          </a:bodyPr>
          <a:p>
            <a:r>
              <a:rPr lang="en-US" altLang="zh-CN" sz="2400" spc="100" dirty="0">
                <a:solidFill>
                  <a:schemeClr val="bg1"/>
                </a:solidFill>
                <a:latin typeface="Arial" panose="020B0604020202020204" pitchFamily="34" charset="0"/>
                <a:ea typeface="汉仪旗黑-55简" panose="00020600040101010101" charset="-122"/>
              </a:rPr>
              <a:t>Contents</a:t>
            </a:r>
            <a:endParaRPr lang="en-US" altLang="zh-CN" sz="2400" spc="100" dirty="0">
              <a:solidFill>
                <a:schemeClr val="bg1"/>
              </a:solidFill>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性能测试分析</a:t>
            </a:r>
            <a:endParaRPr lang="zh-CN" altLang="en-US" sz="3400" b="1" dirty="0">
              <a:latin typeface="Arial" panose="020B0604020202020204" pitchFamily="34" charset="0"/>
              <a:ea typeface="汉仪旗黑-55简" panose="00020600040101010101" charset="-122"/>
            </a:endParaRPr>
          </a:p>
        </p:txBody>
      </p:sp>
      <p:pic>
        <p:nvPicPr>
          <p:cNvPr id="4" name="image9.png"/>
          <p:cNvPicPr>
            <a:picLocks noChangeAspect="1"/>
          </p:cNvPicPr>
          <p:nvPr/>
        </p:nvPicPr>
        <p:blipFill>
          <a:blip r:embed="rId1" cstate="print"/>
          <a:stretch>
            <a:fillRect/>
          </a:stretch>
        </p:blipFill>
        <p:spPr>
          <a:xfrm>
            <a:off x="471805" y="2861310"/>
            <a:ext cx="6474460" cy="3751580"/>
          </a:xfrm>
          <a:prstGeom prst="rect">
            <a:avLst/>
          </a:prstGeom>
        </p:spPr>
      </p:pic>
      <p:sp>
        <p:nvSpPr>
          <p:cNvPr id="5" name="文本框 4"/>
          <p:cNvSpPr txBox="1"/>
          <p:nvPr/>
        </p:nvSpPr>
        <p:spPr>
          <a:xfrm>
            <a:off x="7120255" y="979805"/>
            <a:ext cx="4802505" cy="1983740"/>
          </a:xfrm>
          <a:prstGeom prst="rect">
            <a:avLst/>
          </a:prstGeom>
          <a:noFill/>
          <a:ln w="9525">
            <a:noFill/>
          </a:ln>
        </p:spPr>
        <p:txBody>
          <a:bodyPr wrap="square">
            <a:spAutoFit/>
          </a:bodyPr>
          <a:p>
            <a:pPr marL="201295" indent="-201295"/>
            <a:r>
              <a:rPr lang="en-US" sz="1250" b="0">
                <a:solidFill>
                  <a:srgbClr val="353535"/>
                </a:solidFill>
                <a:latin typeface="Arial" panose="020B0604020202020204" pitchFamily="34" charset="0"/>
                <a:ea typeface="汉仪旗黑-55简" panose="00020600040101010101" charset="-122"/>
                <a:cs typeface="微软雅黑" panose="020B0503020204020204" pitchFamily="34" charset="-122"/>
              </a:rPr>
              <a:t>    1. </a:t>
            </a:r>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工具操作：包括压力工具、监控工具、剖析工具、调试工具。</a:t>
            </a:r>
            <a:r>
              <a:rPr lang="en-US" sz="1250" b="0">
                <a:solidFill>
                  <a:srgbClr val="353535"/>
                </a:solidFill>
                <a:latin typeface="Arial" panose="020B0604020202020204" pitchFamily="34" charset="0"/>
                <a:ea typeface="汉仪旗黑-55简" panose="00020600040101010101" charset="-122"/>
                <a:cs typeface="微软雅黑" panose="020B0503020204020204" pitchFamily="34" charset="-122"/>
              </a:rPr>
              <a:t>2. </a:t>
            </a:r>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数值理解：包括上面工具中所有输出的数据。</a:t>
            </a:r>
            <a:r>
              <a:rPr lang="en-US" sz="1250" b="1">
                <a:solidFill>
                  <a:srgbClr val="353535"/>
                </a:solidFill>
                <a:latin typeface="Arial" panose="020B0604020202020204" pitchFamily="34" charset="0"/>
                <a:ea typeface="汉仪旗黑-55简" panose="00020600040101010101" charset="-122"/>
                <a:cs typeface="微软雅黑" panose="020B0503020204020204" pitchFamily="34" charset="-122"/>
              </a:rPr>
              <a:t>3. </a:t>
            </a:r>
            <a:r>
              <a:rPr lang="zh-CN" sz="1250" b="1">
                <a:latin typeface="Arial" panose="020B0604020202020204" pitchFamily="34" charset="0"/>
                <a:ea typeface="汉仪旗黑-55简" panose="00020600040101010101" charset="-122"/>
                <a:cs typeface="微软雅黑" panose="020B0503020204020204" pitchFamily="34" charset="-122"/>
              </a:rPr>
              <a:t>趋势分析、相关性分析、证据链分析</a:t>
            </a:r>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：就是理解了工具产生的数值之后，还要把它们的逻辑关系想明白。这才是性能测试分析中最重要的一环。</a:t>
            </a:r>
            <a:r>
              <a:rPr lang="en-US" sz="1250" b="0">
                <a:solidFill>
                  <a:srgbClr val="353535"/>
                </a:solidFill>
                <a:latin typeface="Arial" panose="020B0604020202020204" pitchFamily="34" charset="0"/>
                <a:ea typeface="汉仪旗黑-55简" panose="00020600040101010101" charset="-122"/>
                <a:cs typeface="微软雅黑" panose="020B0503020204020204" pitchFamily="34" charset="-122"/>
              </a:rPr>
              <a:t>4. </a:t>
            </a:r>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最后才是调优：有了第</a:t>
            </a:r>
            <a:r>
              <a:rPr lang="en-US" sz="1250" b="0">
                <a:solidFill>
                  <a:srgbClr val="353535"/>
                </a:solidFill>
                <a:latin typeface="Arial" panose="020B0604020202020204" pitchFamily="34" charset="0"/>
                <a:ea typeface="汉仪旗黑-55简" panose="00020600040101010101" charset="-122"/>
                <a:cs typeface="微软雅黑" panose="020B0503020204020204" pitchFamily="34" charset="-122"/>
              </a:rPr>
              <a:t> 3 </a:t>
            </a:r>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步之后，调优的方案策略就有很多种了，具体选择取决于调优成本和产生的效果。</a:t>
            </a:r>
            <a:r>
              <a:rPr lang="en-US" sz="1050" b="0">
                <a:latin typeface="Arial" panose="020B0604020202020204" pitchFamily="34" charset="0"/>
                <a:ea typeface="汉仪旗黑-55简" panose="00020600040101010101" charset="-122"/>
                <a:cs typeface="微软雅黑" panose="020B0503020204020204" pitchFamily="34" charset="-122"/>
              </a:rPr>
              <a:t> </a:t>
            </a:r>
            <a:r>
              <a:rPr lang="zh-CN" sz="1250" b="0">
                <a:solidFill>
                  <a:srgbClr val="353535"/>
                </a:solidFill>
                <a:latin typeface="Arial" panose="020B0604020202020204" pitchFamily="34" charset="0"/>
                <a:ea typeface="汉仪旗黑-55简" panose="00020600040101010101" charset="-122"/>
                <a:cs typeface="微软雅黑" panose="020B0503020204020204" pitchFamily="34" charset="-122"/>
              </a:rPr>
              <a:t>那么怎么把这些内容都融会贯通呢？下面我们就来说说性能测试分析的几个重要环节。</a:t>
            </a:r>
            <a:endParaRPr lang="zh-CN" altLang="en-US">
              <a:latin typeface="Arial" panose="020B0604020202020204" pitchFamily="34" charset="0"/>
              <a:ea typeface="汉仪旗黑-55简" panose="00020600040101010101" charset="-122"/>
            </a:endParaRPr>
          </a:p>
        </p:txBody>
      </p:sp>
      <p:sp>
        <p:nvSpPr>
          <p:cNvPr id="8" name="文本框 7"/>
          <p:cNvSpPr txBox="1"/>
          <p:nvPr/>
        </p:nvSpPr>
        <p:spPr>
          <a:xfrm>
            <a:off x="7216140" y="4138930"/>
            <a:ext cx="2369185" cy="1568450"/>
          </a:xfrm>
          <a:prstGeom prst="rect">
            <a:avLst/>
          </a:prstGeom>
          <a:noFill/>
        </p:spPr>
        <p:txBody>
          <a:bodyPr wrap="square" rtlCol="0" anchor="t">
            <a:spAutoFit/>
          </a:bodyPr>
          <a:p>
            <a:pPr marL="201295" indent="-201295"/>
            <a:r>
              <a:rPr lang="en-US" sz="1600">
                <a:solidFill>
                  <a:srgbClr val="353535"/>
                </a:solidFill>
                <a:latin typeface="Arial" panose="020B0604020202020204" pitchFamily="34" charset="0"/>
                <a:ea typeface="汉仪旗黑-55简" panose="00020600040101010101" charset="-122"/>
                <a:sym typeface="+mn-ea"/>
              </a:rPr>
              <a:t>	</a:t>
            </a:r>
            <a:r>
              <a:rPr lang="en-US" sz="1600" b="1">
                <a:solidFill>
                  <a:srgbClr val="FF0000"/>
                </a:solidFill>
                <a:latin typeface="Arial" panose="020B0604020202020204" pitchFamily="34" charset="0"/>
                <a:ea typeface="汉仪旗黑-55简" panose="00020600040101010101" charset="-122"/>
                <a:sym typeface="+mn-ea"/>
              </a:rPr>
              <a:t>1. </a:t>
            </a:r>
            <a:r>
              <a:rPr lang="zh-CN" sz="1600" b="1">
                <a:solidFill>
                  <a:srgbClr val="FF0000"/>
                </a:solidFill>
                <a:latin typeface="Arial" panose="020B0604020202020204" pitchFamily="34" charset="0"/>
                <a:ea typeface="汉仪旗黑-55简" panose="00020600040101010101" charset="-122"/>
                <a:sym typeface="+mn-ea"/>
              </a:rPr>
              <a:t>瓶颈的精准判断；</a:t>
            </a:r>
            <a:r>
              <a:rPr lang="en-US" sz="1600" b="1">
                <a:solidFill>
                  <a:srgbClr val="FF0000"/>
                </a:solidFill>
                <a:latin typeface="Arial" panose="020B0604020202020204" pitchFamily="34" charset="0"/>
                <a:ea typeface="汉仪旗黑-55简" panose="00020600040101010101" charset="-122"/>
                <a:sym typeface="+mn-ea"/>
              </a:rPr>
              <a:t>2. </a:t>
            </a:r>
            <a:r>
              <a:rPr lang="zh-CN" sz="1600" b="1">
                <a:solidFill>
                  <a:srgbClr val="FF0000"/>
                </a:solidFill>
                <a:latin typeface="Arial" panose="020B0604020202020204" pitchFamily="34" charset="0"/>
                <a:ea typeface="汉仪旗黑-55简" panose="00020600040101010101" charset="-122"/>
                <a:sym typeface="+mn-ea"/>
              </a:rPr>
              <a:t>线程递增的策略；</a:t>
            </a:r>
            <a:r>
              <a:rPr lang="en-US" sz="1600" b="1">
                <a:solidFill>
                  <a:srgbClr val="FF0000"/>
                </a:solidFill>
                <a:latin typeface="Arial" panose="020B0604020202020204" pitchFamily="34" charset="0"/>
                <a:ea typeface="汉仪旗黑-55简" panose="00020600040101010101" charset="-122"/>
                <a:sym typeface="+mn-ea"/>
              </a:rPr>
              <a:t>3. </a:t>
            </a:r>
            <a:r>
              <a:rPr lang="zh-CN" sz="1600" b="1">
                <a:solidFill>
                  <a:srgbClr val="FF0000"/>
                </a:solidFill>
                <a:latin typeface="Arial" panose="020B0604020202020204" pitchFamily="34" charset="0"/>
                <a:ea typeface="汉仪旗黑-55简" panose="00020600040101010101" charset="-122"/>
                <a:sym typeface="+mn-ea"/>
              </a:rPr>
              <a:t>性能衰减的过程；</a:t>
            </a:r>
            <a:r>
              <a:rPr lang="en-US" sz="1600" b="1">
                <a:solidFill>
                  <a:srgbClr val="FF0000"/>
                </a:solidFill>
                <a:latin typeface="Arial" panose="020B0604020202020204" pitchFamily="34" charset="0"/>
                <a:ea typeface="汉仪旗黑-55简" panose="00020600040101010101" charset="-122"/>
                <a:sym typeface="+mn-ea"/>
              </a:rPr>
              <a:t>4. </a:t>
            </a:r>
            <a:r>
              <a:rPr lang="zh-CN" sz="1600" b="1">
                <a:solidFill>
                  <a:srgbClr val="FF0000"/>
                </a:solidFill>
                <a:latin typeface="Arial" panose="020B0604020202020204" pitchFamily="34" charset="0"/>
                <a:ea typeface="汉仪旗黑-55简" panose="00020600040101010101" charset="-122"/>
                <a:sym typeface="+mn-ea"/>
              </a:rPr>
              <a:t>响应时间的拆分；</a:t>
            </a:r>
            <a:r>
              <a:rPr lang="en-US" sz="1600" b="1">
                <a:solidFill>
                  <a:srgbClr val="FF0000"/>
                </a:solidFill>
                <a:latin typeface="Arial" panose="020B0604020202020204" pitchFamily="34" charset="0"/>
                <a:ea typeface="汉仪旗黑-55简" panose="00020600040101010101" charset="-122"/>
                <a:sym typeface="+mn-ea"/>
              </a:rPr>
              <a:t>5. </a:t>
            </a:r>
            <a:r>
              <a:rPr lang="zh-CN" sz="1600" b="1">
                <a:solidFill>
                  <a:srgbClr val="FF0000"/>
                </a:solidFill>
                <a:latin typeface="Arial" panose="020B0604020202020204" pitchFamily="34" charset="0"/>
                <a:ea typeface="汉仪旗黑-55简" panose="00020600040101010101" charset="-122"/>
                <a:sym typeface="+mn-ea"/>
              </a:rPr>
              <a:t>构建分析决策树；</a:t>
            </a:r>
            <a:r>
              <a:rPr lang="en-US" sz="1600" b="1">
                <a:solidFill>
                  <a:srgbClr val="FF0000"/>
                </a:solidFill>
                <a:latin typeface="Arial" panose="020B0604020202020204" pitchFamily="34" charset="0"/>
                <a:ea typeface="汉仪旗黑-55简" panose="00020600040101010101" charset="-122"/>
                <a:sym typeface="+mn-ea"/>
              </a:rPr>
              <a:t>6. </a:t>
            </a:r>
            <a:r>
              <a:rPr lang="zh-CN" sz="1600" b="1">
                <a:solidFill>
                  <a:srgbClr val="FF0000"/>
                </a:solidFill>
                <a:latin typeface="Arial" panose="020B0604020202020204" pitchFamily="34" charset="0"/>
                <a:ea typeface="汉仪旗黑-55简" panose="00020600040101010101" charset="-122"/>
                <a:sym typeface="+mn-ea"/>
              </a:rPr>
              <a:t>场景的比对。</a:t>
            </a:r>
            <a:endParaRPr lang="zh-CN" altLang="en-US" sz="1600" b="1" dirty="0" err="1" smtClean="0">
              <a:solidFill>
                <a:srgbClr val="FF0000"/>
              </a:solidFill>
              <a:latin typeface="Arial" panose="020B0604020202020204" pitchFamily="34" charset="0"/>
              <a:ea typeface="汉仪旗黑-55简" panose="00020600040101010101" charset="-122"/>
              <a:sym typeface="+mn-ea"/>
            </a:endParaRPr>
          </a:p>
        </p:txBody>
      </p:sp>
      <p:sp>
        <p:nvSpPr>
          <p:cNvPr id="10" name="文本框 9"/>
          <p:cNvSpPr txBox="1"/>
          <p:nvPr/>
        </p:nvSpPr>
        <p:spPr>
          <a:xfrm>
            <a:off x="7062470" y="3185795"/>
            <a:ext cx="4563745" cy="953135"/>
          </a:xfrm>
          <a:prstGeom prst="rect">
            <a:avLst/>
          </a:prstGeom>
          <a:noFill/>
        </p:spPr>
        <p:txBody>
          <a:bodyPr wrap="square" rtlCol="0" anchor="t">
            <a:spAutoFit/>
          </a:bodyPr>
          <a:p>
            <a:pPr marL="201295" indent="-201295"/>
            <a:r>
              <a:rPr lang="en-US" altLang="zh-CN" sz="1400">
                <a:solidFill>
                  <a:srgbClr val="353535"/>
                </a:solidFill>
                <a:latin typeface="Arial" panose="020B0604020202020204" pitchFamily="34" charset="0"/>
                <a:ea typeface="汉仪旗黑-55简" panose="00020600040101010101" charset="-122"/>
                <a:cs typeface="微软雅黑" panose="020B0503020204020204" pitchFamily="34" charset="-122"/>
                <a:sym typeface="+mn-ea"/>
              </a:rPr>
              <a:t>	</a:t>
            </a:r>
            <a:r>
              <a:rPr lang="zh-CN" sz="1400">
                <a:solidFill>
                  <a:srgbClr val="353535"/>
                </a:solidFill>
                <a:latin typeface="Arial" panose="020B0604020202020204" pitchFamily="34" charset="0"/>
                <a:ea typeface="汉仪旗黑-55简" panose="00020600040101010101" charset="-122"/>
                <a:cs typeface="微软雅黑" panose="020B0503020204020204" pitchFamily="34" charset="-122"/>
                <a:sym typeface="+mn-ea"/>
              </a:rPr>
              <a:t>应该说，从我十几年的性能工作中，上面讲的这些内容是我觉得最有价值的内容了。在今天的文章中，我们将对它做一次系统的说明。我先把</a:t>
            </a:r>
            <a:r>
              <a:rPr lang="zh-CN" sz="1400" b="1">
                <a:latin typeface="Arial" panose="020B0604020202020204" pitchFamily="34" charset="0"/>
                <a:ea typeface="汉仪旗黑-55简" panose="00020600040101010101" charset="-122"/>
                <a:cs typeface="微软雅黑" panose="020B0503020204020204" pitchFamily="34" charset="-122"/>
                <a:sym typeface="+mn-ea"/>
              </a:rPr>
              <a:t>性能分析思路</a:t>
            </a:r>
            <a:r>
              <a:rPr lang="zh-CN" sz="1400">
                <a:solidFill>
                  <a:srgbClr val="353535"/>
                </a:solidFill>
                <a:latin typeface="Arial" panose="020B0604020202020204" pitchFamily="34" charset="0"/>
                <a:ea typeface="汉仪旗黑-55简" panose="00020600040101010101" charset="-122"/>
                <a:cs typeface="微软雅黑" panose="020B0503020204020204" pitchFamily="34" charset="-122"/>
                <a:sym typeface="+mn-ea"/>
              </a:rPr>
              <a:t>大纲列在这里：</a:t>
            </a:r>
            <a:endParaRPr lang="zh-CN" altLang="en-US" sz="1400" dirty="0" err="1" smtClean="0">
              <a:solidFill>
                <a:srgbClr val="353535"/>
              </a:solidFill>
              <a:latin typeface="Arial" panose="020B0604020202020204" pitchFamily="34" charset="0"/>
              <a:ea typeface="汉仪旗黑-55简" panose="00020600040101010101" charset="-122"/>
              <a:cs typeface="微软雅黑" panose="020B0503020204020204" pitchFamily="34" charset="-122"/>
              <a:sym typeface="+mn-ea"/>
            </a:endParaRPr>
          </a:p>
        </p:txBody>
      </p:sp>
      <p:sp>
        <p:nvSpPr>
          <p:cNvPr id="11" name="文本框 10"/>
          <p:cNvSpPr txBox="1"/>
          <p:nvPr/>
        </p:nvSpPr>
        <p:spPr>
          <a:xfrm>
            <a:off x="471805" y="979805"/>
            <a:ext cx="6398260" cy="181483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性能分析思路和具体的实现之间，有一道鸿沟，那就是操作的能力。之前你为什么听不懂那些人的思路，其实是因为你没有操作的功底。</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而有了操作的功底之后，还有一个大的鸿沟要越过去，那就是从操作到对监控计数器的理解。这一步可以说让很多性能测试人员都望而却步了。 但是这还不算完，这一步迈过去之后，还有一个跳跃，就是相关性分析和证据链分析的过程。如此一来，就会得到一张</a:t>
            </a:r>
            <a:r>
              <a:rPr lang="zh-CN" sz="1250" b="1">
                <a:latin typeface="Arial" panose="020B0604020202020204" pitchFamily="34" charset="0"/>
                <a:ea typeface="汉仪旗黑-55简" panose="00020600040101010101" charset="-122"/>
              </a:rPr>
              <a:t>性能测试分析的能力阶梯视图</a:t>
            </a:r>
            <a:r>
              <a:rPr lang="zh-CN" sz="1250" b="0">
                <a:solidFill>
                  <a:srgbClr val="353535"/>
                </a:solidFill>
                <a:latin typeface="Arial" panose="020B0604020202020204" pitchFamily="34" charset="0"/>
                <a:ea typeface="汉仪旗黑-55简" panose="00020600040101010101" charset="-122"/>
              </a:rPr>
              <a:t>，如下：</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瓶颈的精准判断</a:t>
            </a:r>
            <a:endParaRPr lang="zh-CN" altLang="en-US" sz="3400" b="1" dirty="0">
              <a:latin typeface="Arial" panose="020B0604020202020204" pitchFamily="34" charset="0"/>
              <a:ea typeface="汉仪旗黑-55简" panose="00020600040101010101" charset="-122"/>
              <a:sym typeface="+mn-ea"/>
            </a:endParaRPr>
          </a:p>
        </p:txBody>
      </p:sp>
      <p:sp>
        <p:nvSpPr>
          <p:cNvPr id="100" name="文本框 99"/>
          <p:cNvSpPr txBox="1"/>
          <p:nvPr/>
        </p:nvSpPr>
        <p:spPr>
          <a:xfrm>
            <a:off x="388620" y="861378"/>
            <a:ext cx="5080000" cy="368300"/>
          </a:xfrm>
          <a:prstGeom prst="rect">
            <a:avLst/>
          </a:prstGeom>
          <a:noFill/>
          <a:ln w="9525">
            <a:noFill/>
          </a:ln>
        </p:spPr>
        <p:txBody>
          <a:bodyPr>
            <a:spAutoFit/>
          </a:bodyPr>
          <a:p>
            <a:pPr indent="0"/>
            <a:r>
              <a:rPr lang="en-US" b="1">
                <a:latin typeface="Arial" panose="020B0604020202020204" pitchFamily="34" charset="0"/>
                <a:ea typeface="汉仪旗黑-55简" panose="00020600040101010101" charset="-122"/>
                <a:cs typeface="微软雅黑" panose="020B0503020204020204" pitchFamily="34" charset="-122"/>
                <a:sym typeface="+mn-ea"/>
              </a:rPr>
              <a:t>TPS </a:t>
            </a:r>
            <a:r>
              <a:rPr lang="zh-CN" b="1">
                <a:latin typeface="Arial" panose="020B0604020202020204" pitchFamily="34" charset="0"/>
                <a:ea typeface="汉仪旗黑-55简" panose="00020600040101010101" charset="-122"/>
                <a:sym typeface="+mn-ea"/>
              </a:rPr>
              <a:t>曲线</a:t>
            </a:r>
            <a:endParaRPr lang="zh-CN" altLang="en-US">
              <a:latin typeface="Arial" panose="020B0604020202020204" pitchFamily="34" charset="0"/>
              <a:ea typeface="汉仪旗黑-55简" panose="00020600040101010101" charset="-122"/>
            </a:endParaRPr>
          </a:p>
        </p:txBody>
      </p:sp>
      <p:sp>
        <p:nvSpPr>
          <p:cNvPr id="3" name="文本框 2"/>
          <p:cNvSpPr txBox="1"/>
          <p:nvPr/>
        </p:nvSpPr>
        <p:spPr>
          <a:xfrm>
            <a:off x="388620" y="1305560"/>
            <a:ext cx="10074275" cy="102997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对性能瓶颈做出判断是性能分析的第一步，有了问题才能分析调优。</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之前有很多人在描述性能测试的过程中，说要找到性能测试中曲线上的“拐点”。我也有明确说过，大部分系统其实是没有明确的拐点的。</a:t>
            </a:r>
            <a:r>
              <a:rPr lang="en-US" sz="115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举例来说，TPS 的视图如下：</a:t>
            </a:r>
            <a:endParaRPr lang="zh-CN" altLang="en-US">
              <a:latin typeface="Arial" panose="020B0604020202020204" pitchFamily="34" charset="0"/>
              <a:ea typeface="汉仪旗黑-55简" panose="00020600040101010101" charset="-122"/>
            </a:endParaRPr>
          </a:p>
        </p:txBody>
      </p:sp>
      <p:pic>
        <p:nvPicPr>
          <p:cNvPr id="6" name="image10.png"/>
          <p:cNvPicPr>
            <a:picLocks noChangeAspect="1"/>
          </p:cNvPicPr>
          <p:nvPr/>
        </p:nvPicPr>
        <p:blipFill>
          <a:blip r:embed="rId1" cstate="print"/>
          <a:stretch>
            <a:fillRect/>
          </a:stretch>
        </p:blipFill>
        <p:spPr>
          <a:xfrm>
            <a:off x="388303" y="2335530"/>
            <a:ext cx="6453505" cy="3131820"/>
          </a:xfrm>
          <a:prstGeom prst="rect">
            <a:avLst/>
          </a:prstGeom>
        </p:spPr>
      </p:pic>
      <p:sp>
        <p:nvSpPr>
          <p:cNvPr id="9" name="文本框 8"/>
          <p:cNvSpPr txBox="1"/>
          <p:nvPr/>
        </p:nvSpPr>
        <p:spPr>
          <a:xfrm>
            <a:off x="387985" y="5758815"/>
            <a:ext cx="10074910"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显然，这是一个阶梯式增加的场景，非常好。但是拐点在哪呢？有人说，显然在 1200TPS 左右的时候。也有人说了，显然是到 1500TPS</a:t>
            </a:r>
            <a:r>
              <a:rPr lang="en-US" sz="1250" b="0">
                <a:solidFill>
                  <a:srgbClr val="353535"/>
                </a:solidFill>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才是拐点呀。但是也有人说，这都已经能到2000TPS 了，显然 2000TPS 是拐点。</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46669" y="1308338"/>
            <a:ext cx="5575300" cy="931405"/>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p:cNvSpPr/>
          <p:nvPr/>
        </p:nvSpPr>
        <p:spPr>
          <a:xfrm>
            <a:off x="0" y="15239"/>
            <a:ext cx="4656771" cy="6857999"/>
          </a:xfrm>
          <a:prstGeom prst="rect">
            <a:avLst/>
          </a:prstGeom>
          <a:blipFill>
            <a:blip r:embed="rId1"/>
            <a:srcRect/>
            <a:stretch>
              <a:fillRect l="-6" r="-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664845" y="2341245"/>
            <a:ext cx="2635250" cy="829945"/>
          </a:xfrm>
          <a:prstGeom prst="rect">
            <a:avLst/>
          </a:prstGeom>
          <a:noFill/>
        </p:spPr>
        <p:txBody>
          <a:bodyPr wrap="square" rtlCol="0">
            <a:spAutoFit/>
          </a:bodyPr>
          <a:lstStyle/>
          <a:p>
            <a:r>
              <a:rPr lang="zh-CN" altLang="en-US" sz="4800" b="1" dirty="0">
                <a:solidFill>
                  <a:schemeClr val="bg1"/>
                </a:solidFill>
                <a:latin typeface="Arial" panose="020B0604020202020204" pitchFamily="34" charset="0"/>
                <a:ea typeface="汉仪旗黑-55简" panose="00020600040101010101" charset="-122"/>
              </a:rPr>
              <a:t>分享大纲</a:t>
            </a:r>
            <a:endParaRPr lang="zh-CN" altLang="en-US" sz="4800" b="1" dirty="0">
              <a:solidFill>
                <a:schemeClr val="bg1"/>
              </a:solidFill>
              <a:latin typeface="Arial" panose="020B0604020202020204" pitchFamily="34" charset="0"/>
              <a:ea typeface="汉仪旗黑-55简" panose="00020600040101010101" charset="-122"/>
            </a:endParaRPr>
          </a:p>
        </p:txBody>
      </p:sp>
      <p:sp>
        <p:nvSpPr>
          <p:cNvPr id="7" name="文本框 6"/>
          <p:cNvSpPr txBox="1"/>
          <p:nvPr/>
        </p:nvSpPr>
        <p:spPr>
          <a:xfrm>
            <a:off x="785150" y="3676342"/>
            <a:ext cx="1504315" cy="460375"/>
          </a:xfrm>
          <a:prstGeom prst="rect">
            <a:avLst/>
          </a:prstGeom>
          <a:noFill/>
        </p:spPr>
        <p:txBody>
          <a:bodyPr wrap="none" rtlCol="0">
            <a:spAutoFit/>
          </a:bodyPr>
          <a:lstStyle/>
          <a:p>
            <a:r>
              <a:rPr lang="en-US" altLang="zh-CN" sz="2400" spc="100" dirty="0">
                <a:solidFill>
                  <a:schemeClr val="bg1"/>
                </a:solidFill>
                <a:latin typeface="Arial" panose="020B0604020202020204" pitchFamily="34" charset="0"/>
                <a:ea typeface="汉仪旗黑-55简" panose="00020600040101010101" charset="-122"/>
              </a:rPr>
              <a:t>Contents</a:t>
            </a:r>
            <a:endParaRPr lang="en-US" altLang="zh-CN" sz="2400" spc="100" dirty="0">
              <a:solidFill>
                <a:schemeClr val="bg1"/>
              </a:solidFill>
              <a:latin typeface="Arial" panose="020B0604020202020204" pitchFamily="34" charset="0"/>
              <a:ea typeface="汉仪旗黑-55简" panose="00020600040101010101" charset="-122"/>
            </a:endParaRPr>
          </a:p>
        </p:txBody>
      </p:sp>
      <p:sp>
        <p:nvSpPr>
          <p:cNvPr id="11" name="矩形 10"/>
          <p:cNvSpPr/>
          <p:nvPr/>
        </p:nvSpPr>
        <p:spPr>
          <a:xfrm>
            <a:off x="6742480" y="1488918"/>
            <a:ext cx="3115945" cy="589915"/>
          </a:xfrm>
          <a:prstGeom prst="rect">
            <a:avLst/>
          </a:prstGeom>
        </p:spPr>
        <p:txBody>
          <a:bodyPr wrap="none" lIns="98009" tIns="49005" rIns="98009" bIns="49005">
            <a:spAutoFit/>
          </a:bodyPr>
          <a:lstStyle/>
          <a:p>
            <a:r>
              <a:rPr lang="zh-CN" altLang="en-US" sz="3200" b="1" spc="80" dirty="0">
                <a:solidFill>
                  <a:schemeClr val="bg1"/>
                </a:solidFill>
                <a:latin typeface="Arial" panose="020B0604020202020204" pitchFamily="34" charset="0"/>
                <a:ea typeface="汉仪旗黑-55简" panose="00020600040101010101" charset="-122"/>
                <a:sym typeface="微软雅黑" panose="020B0503020204020204" pitchFamily="34" charset="-122"/>
              </a:rPr>
              <a:t>性能测试的概念</a:t>
            </a:r>
            <a:endParaRPr lang="zh-CN" altLang="en-US" sz="3200" b="1" spc="80" dirty="0">
              <a:solidFill>
                <a:schemeClr val="bg1"/>
              </a:solidFill>
              <a:latin typeface="Arial" panose="020B0604020202020204" pitchFamily="34" charset="0"/>
              <a:ea typeface="汉仪旗黑-55简" panose="00020600040101010101" charset="-122"/>
              <a:sym typeface="微软雅黑" panose="020B0503020204020204" pitchFamily="34" charset="-122"/>
            </a:endParaRPr>
          </a:p>
        </p:txBody>
      </p:sp>
      <p:sp>
        <p:nvSpPr>
          <p:cNvPr id="12" name="矩形 11"/>
          <p:cNvSpPr/>
          <p:nvPr/>
        </p:nvSpPr>
        <p:spPr>
          <a:xfrm>
            <a:off x="5931379" y="1496538"/>
            <a:ext cx="722255" cy="589915"/>
          </a:xfrm>
          <a:prstGeom prst="rect">
            <a:avLst/>
          </a:prstGeom>
        </p:spPr>
        <p:txBody>
          <a:bodyPr wrap="square" lIns="98009" tIns="49005" rIns="98009" bIns="49005">
            <a:spAutoFit/>
          </a:bodyPr>
          <a:lstStyle/>
          <a:p>
            <a:r>
              <a:rPr lang="en-US" altLang="zh-CN" sz="3200" b="1" spc="80" dirty="0">
                <a:solidFill>
                  <a:schemeClr val="bg1"/>
                </a:solidFill>
                <a:latin typeface="Arial" panose="020B0604020202020204" pitchFamily="34" charset="0"/>
                <a:ea typeface="汉仪旗黑-55简" panose="00020600040101010101" charset="-122"/>
                <a:sym typeface="微软雅黑" panose="020B0503020204020204" pitchFamily="34" charset="-122"/>
              </a:rPr>
              <a:t>01.</a:t>
            </a:r>
            <a:endParaRPr lang="en-US" altLang="zh-CN" sz="3200" b="1" spc="80" dirty="0">
              <a:solidFill>
                <a:schemeClr val="bg1"/>
              </a:solidFill>
              <a:latin typeface="Arial" panose="020B0604020202020204" pitchFamily="34" charset="0"/>
              <a:ea typeface="汉仪旗黑-55简" panose="00020600040101010101" charset="-122"/>
              <a:sym typeface="微软雅黑" panose="020B0503020204020204" pitchFamily="34" charset="-122"/>
            </a:endParaRPr>
          </a:p>
        </p:txBody>
      </p:sp>
      <p:grpSp>
        <p:nvGrpSpPr>
          <p:cNvPr id="22" name="组合 21"/>
          <p:cNvGrpSpPr/>
          <p:nvPr/>
        </p:nvGrpSpPr>
        <p:grpSpPr>
          <a:xfrm>
            <a:off x="5931379" y="2582630"/>
            <a:ext cx="3922601" cy="597535"/>
            <a:chOff x="6192636" y="1963553"/>
            <a:chExt cx="3922601" cy="597535"/>
          </a:xfrm>
        </p:grpSpPr>
        <p:sp>
          <p:nvSpPr>
            <p:cNvPr id="23" name="矩形 22"/>
            <p:cNvSpPr/>
            <p:nvPr/>
          </p:nvSpPr>
          <p:spPr>
            <a:xfrm>
              <a:off x="7003737" y="1963553"/>
              <a:ext cx="3111500" cy="589915"/>
            </a:xfrm>
            <a:prstGeom prst="rect">
              <a:avLst/>
            </a:prstGeom>
          </p:spPr>
          <p:txBody>
            <a:bodyPr wrap="none" lIns="98009" tIns="49005" rIns="98009" bIns="49005">
              <a:spAutoFit/>
            </a:bodyPr>
            <a:lstStyle/>
            <a:p>
              <a:r>
                <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性能测试的目的</a:t>
              </a:r>
              <a:endPar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4" name="矩形 23"/>
            <p:cNvSpPr/>
            <p:nvPr/>
          </p:nvSpPr>
          <p:spPr>
            <a:xfrm>
              <a:off x="6192636" y="1971173"/>
              <a:ext cx="722255" cy="589915"/>
            </a:xfrm>
            <a:prstGeom prst="rect">
              <a:avLst/>
            </a:prstGeom>
          </p:spPr>
          <p:txBody>
            <a:bodyPr wrap="square" lIns="98009" tIns="49005" rIns="98009" bIns="49005">
              <a:spAutoFit/>
            </a:bodyPr>
            <a:lstStyle/>
            <a:p>
              <a:r>
                <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02.</a:t>
              </a:r>
              <a:endPar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5" name="组合 24"/>
          <p:cNvGrpSpPr/>
          <p:nvPr/>
        </p:nvGrpSpPr>
        <p:grpSpPr>
          <a:xfrm>
            <a:off x="5931379" y="3676342"/>
            <a:ext cx="3922601" cy="597535"/>
            <a:chOff x="6192636" y="1963553"/>
            <a:chExt cx="3922601" cy="597535"/>
          </a:xfrm>
        </p:grpSpPr>
        <p:sp>
          <p:nvSpPr>
            <p:cNvPr id="26" name="矩形 25"/>
            <p:cNvSpPr/>
            <p:nvPr/>
          </p:nvSpPr>
          <p:spPr>
            <a:xfrm>
              <a:off x="7003737" y="1963553"/>
              <a:ext cx="3111500" cy="589915"/>
            </a:xfrm>
            <a:prstGeom prst="rect">
              <a:avLst/>
            </a:prstGeom>
          </p:spPr>
          <p:txBody>
            <a:bodyPr wrap="none" lIns="98009" tIns="49005" rIns="98009" bIns="49005">
              <a:spAutoFit/>
            </a:bodyPr>
            <a:lstStyle/>
            <a:p>
              <a:r>
                <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性能测试的实施</a:t>
              </a:r>
              <a:endPar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7" name="矩形 26"/>
            <p:cNvSpPr/>
            <p:nvPr/>
          </p:nvSpPr>
          <p:spPr>
            <a:xfrm>
              <a:off x="6192636" y="1971173"/>
              <a:ext cx="722255" cy="589915"/>
            </a:xfrm>
            <a:prstGeom prst="rect">
              <a:avLst/>
            </a:prstGeom>
          </p:spPr>
          <p:txBody>
            <a:bodyPr wrap="square" lIns="98009" tIns="49005" rIns="98009" bIns="49005">
              <a:spAutoFit/>
            </a:bodyPr>
            <a:lstStyle/>
            <a:p>
              <a:r>
                <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03.</a:t>
              </a:r>
              <a:endPar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8" name="组合 27"/>
          <p:cNvGrpSpPr/>
          <p:nvPr/>
        </p:nvGrpSpPr>
        <p:grpSpPr>
          <a:xfrm>
            <a:off x="5931379" y="4770053"/>
            <a:ext cx="3922601" cy="597535"/>
            <a:chOff x="6192636" y="1963553"/>
            <a:chExt cx="3922601" cy="597535"/>
          </a:xfrm>
        </p:grpSpPr>
        <p:sp>
          <p:nvSpPr>
            <p:cNvPr id="29" name="矩形 28"/>
            <p:cNvSpPr/>
            <p:nvPr/>
          </p:nvSpPr>
          <p:spPr>
            <a:xfrm>
              <a:off x="7003737" y="1963553"/>
              <a:ext cx="3111500" cy="589915"/>
            </a:xfrm>
            <a:prstGeom prst="rect">
              <a:avLst/>
            </a:prstGeom>
          </p:spPr>
          <p:txBody>
            <a:bodyPr wrap="none" lIns="98009" tIns="49005" rIns="98009" bIns="49005">
              <a:spAutoFit/>
            </a:bodyPr>
            <a:lstStyle/>
            <a:p>
              <a:r>
                <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性能测试的分析</a:t>
              </a:r>
              <a:endPar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30" name="矩形 29"/>
            <p:cNvSpPr/>
            <p:nvPr/>
          </p:nvSpPr>
          <p:spPr>
            <a:xfrm>
              <a:off x="6192636" y="1971173"/>
              <a:ext cx="722255" cy="589915"/>
            </a:xfrm>
            <a:prstGeom prst="rect">
              <a:avLst/>
            </a:prstGeom>
          </p:spPr>
          <p:txBody>
            <a:bodyPr wrap="square" lIns="98009" tIns="49005" rIns="98009" bIns="49005">
              <a:spAutoFit/>
            </a:bodyPr>
            <a:lstStyle/>
            <a:p>
              <a:r>
                <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04.</a:t>
              </a:r>
              <a:endPar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grpSp>
      <p:cxnSp>
        <p:nvCxnSpPr>
          <p:cNvPr id="34" name="直接连接符 33"/>
          <p:cNvCxnSpPr/>
          <p:nvPr/>
        </p:nvCxnSpPr>
        <p:spPr>
          <a:xfrm>
            <a:off x="6058695" y="3444404"/>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58695" y="4532975"/>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瓶颈的精准判断</a:t>
            </a:r>
            <a:endParaRPr lang="zh-CN" altLang="en-US" sz="3400" b="1" dirty="0">
              <a:latin typeface="Arial" panose="020B0604020202020204" pitchFamily="34" charset="0"/>
              <a:ea typeface="汉仪旗黑-55简" panose="00020600040101010101" charset="-122"/>
              <a:sym typeface="+mn-ea"/>
            </a:endParaRPr>
          </a:p>
        </p:txBody>
      </p:sp>
      <p:sp>
        <p:nvSpPr>
          <p:cNvPr id="100" name="文本框 99"/>
          <p:cNvSpPr txBox="1"/>
          <p:nvPr/>
        </p:nvSpPr>
        <p:spPr>
          <a:xfrm>
            <a:off x="388620" y="861378"/>
            <a:ext cx="5080000" cy="368300"/>
          </a:xfrm>
          <a:prstGeom prst="rect">
            <a:avLst/>
          </a:prstGeom>
          <a:noFill/>
          <a:ln w="9525">
            <a:noFill/>
          </a:ln>
        </p:spPr>
        <p:txBody>
          <a:bodyPr>
            <a:spAutoFit/>
          </a:bodyPr>
          <a:p>
            <a:pPr indent="0"/>
            <a:r>
              <a:rPr lang="en-US" b="1">
                <a:latin typeface="Arial" panose="020B0604020202020204" pitchFamily="34" charset="0"/>
                <a:ea typeface="汉仪旗黑-55简" panose="00020600040101010101" charset="-122"/>
                <a:cs typeface="微软雅黑" panose="020B0503020204020204" pitchFamily="34" charset="-122"/>
                <a:sym typeface="+mn-ea"/>
              </a:rPr>
              <a:t>RT </a:t>
            </a:r>
            <a:r>
              <a:rPr lang="zh-CN" b="1">
                <a:latin typeface="Arial" panose="020B0604020202020204" pitchFamily="34" charset="0"/>
                <a:ea typeface="汉仪旗黑-55简" panose="00020600040101010101" charset="-122"/>
                <a:sym typeface="+mn-ea"/>
              </a:rPr>
              <a:t>曲线</a:t>
            </a:r>
            <a:endParaRPr lang="zh-CN" altLang="en-US">
              <a:latin typeface="Arial" panose="020B0604020202020204" pitchFamily="34" charset="0"/>
              <a:ea typeface="汉仪旗黑-55简" panose="00020600040101010101" charset="-122"/>
            </a:endParaRPr>
          </a:p>
        </p:txBody>
      </p:sp>
      <p:sp>
        <p:nvSpPr>
          <p:cNvPr id="4" name="文本框 3"/>
          <p:cNvSpPr txBox="1"/>
          <p:nvPr/>
        </p:nvSpPr>
        <p:spPr>
          <a:xfrm>
            <a:off x="388620" y="1229995"/>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我们再来看一下这张图对应的响应时间视图：</a:t>
            </a:r>
            <a:endParaRPr lang="zh-CN" altLang="en-US" sz="1250" b="0">
              <a:solidFill>
                <a:srgbClr val="353535"/>
              </a:solidFill>
              <a:latin typeface="Arial" panose="020B0604020202020204" pitchFamily="34" charset="0"/>
              <a:ea typeface="汉仪旗黑-55简" panose="00020600040101010101" charset="-122"/>
            </a:endParaRPr>
          </a:p>
        </p:txBody>
      </p:sp>
      <p:pic>
        <p:nvPicPr>
          <p:cNvPr id="5" name="图片 4"/>
          <p:cNvPicPr/>
          <p:nvPr/>
        </p:nvPicPr>
        <p:blipFill>
          <a:blip r:embed="rId1"/>
          <a:stretch>
            <a:fillRect/>
          </a:stretch>
        </p:blipFill>
        <p:spPr>
          <a:xfrm>
            <a:off x="388620" y="1513205"/>
            <a:ext cx="6477000" cy="3228975"/>
          </a:xfrm>
          <a:prstGeom prst="rect">
            <a:avLst/>
          </a:prstGeom>
          <a:noFill/>
          <a:ln w="9525">
            <a:noFill/>
          </a:ln>
        </p:spPr>
      </p:pic>
      <p:sp>
        <p:nvSpPr>
          <p:cNvPr id="101" name="文本框 100"/>
          <p:cNvSpPr txBox="1"/>
          <p:nvPr/>
        </p:nvSpPr>
        <p:spPr>
          <a:xfrm>
            <a:off x="388620" y="4655185"/>
            <a:ext cx="9751695" cy="201485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是不是有人要说响应时间为 4.5ms 时是拐点了？</a:t>
            </a:r>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其实这些对拐点的判断，都是不合理的。如果我们对 TPS 的增加控制得更为精准的话，那么这个 TPS 的增加是有一个有清晰的弧度，而不是有一个非常清晰的拐点。但是至少我们可以有一个非常明确的判断，那就是瓶颈在第二个压力阶梯上已经出现了。因为响应时间增加了，TPS 增加得却没有那么多，到第三个阶梯时，显然增加的 TPS 更少了，响应时间也在不断地增加，所以，性能瓶颈在加剧，越往后就越明显。那么我们的判断就是：</a:t>
            </a:r>
            <a:r>
              <a:rPr lang="en-US" sz="1250" b="0">
                <a:solidFill>
                  <a:srgbClr val="353535"/>
                </a:solidFill>
                <a:latin typeface="Arial" panose="020B0604020202020204" pitchFamily="34" charset="0"/>
                <a:ea typeface="汉仪旗黑-55简" panose="00020600040101010101" charset="-122"/>
              </a:rPr>
              <a:t>1. </a:t>
            </a:r>
            <a:r>
              <a:rPr lang="zh-CN" sz="1250" b="0">
                <a:solidFill>
                  <a:srgbClr val="353535"/>
                </a:solidFill>
                <a:latin typeface="Arial" panose="020B0604020202020204" pitchFamily="34" charset="0"/>
                <a:ea typeface="汉仪旗黑-55简" panose="00020600040101010101" charset="-122"/>
              </a:rPr>
              <a:t>有瓶颈！</a:t>
            </a:r>
            <a:r>
              <a:rPr lang="en-US" sz="1250" b="0">
                <a:solidFill>
                  <a:srgbClr val="353535"/>
                </a:solidFill>
                <a:latin typeface="Arial" panose="020B0604020202020204" pitchFamily="34" charset="0"/>
                <a:ea typeface="汉仪旗黑-55简" panose="00020600040101010101" charset="-122"/>
              </a:rPr>
              <a:t>2. </a:t>
            </a:r>
            <a:r>
              <a:rPr lang="zh-CN" sz="1250" b="0">
                <a:solidFill>
                  <a:srgbClr val="353535"/>
                </a:solidFill>
                <a:latin typeface="Arial" panose="020B0604020202020204" pitchFamily="34" charset="0"/>
                <a:ea typeface="汉仪旗黑-55简" panose="00020600040101010101" charset="-122"/>
              </a:rPr>
              <a:t>瓶颈和压力有关。</a:t>
            </a:r>
            <a:r>
              <a:rPr lang="en-US" sz="1250" b="0">
                <a:solidFill>
                  <a:srgbClr val="353535"/>
                </a:solidFill>
                <a:latin typeface="Arial" panose="020B0604020202020204" pitchFamily="34" charset="0"/>
                <a:ea typeface="汉仪旗黑-55简" panose="00020600040101010101" charset="-122"/>
              </a:rPr>
              <a:t>3. </a:t>
            </a:r>
            <a:r>
              <a:rPr lang="zh-CN" sz="1250" b="0">
                <a:solidFill>
                  <a:srgbClr val="353535"/>
                </a:solidFill>
                <a:latin typeface="Arial" panose="020B0604020202020204" pitchFamily="34" charset="0"/>
                <a:ea typeface="汉仪旗黑-55简" panose="00020600040101010101" charset="-122"/>
              </a:rPr>
              <a:t>压力呈阶梯，并且增长幅度在衰减。</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瓶颈的精准判断</a:t>
            </a:r>
            <a:endParaRPr lang="zh-CN" altLang="en-US" sz="3400" b="1" dirty="0">
              <a:latin typeface="Arial" panose="020B0604020202020204" pitchFamily="34" charset="0"/>
              <a:ea typeface="汉仪旗黑-55简" panose="00020600040101010101" charset="-122"/>
              <a:sym typeface="+mn-ea"/>
            </a:endParaRPr>
          </a:p>
        </p:txBody>
      </p:sp>
      <p:sp>
        <p:nvSpPr>
          <p:cNvPr id="102" name="文本框 101"/>
          <p:cNvSpPr txBox="1"/>
          <p:nvPr/>
        </p:nvSpPr>
        <p:spPr>
          <a:xfrm>
            <a:off x="388620" y="1241743"/>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综合以上，如果画一个示意图的话，TPS 的衰减过程大概会如下所示：</a:t>
            </a:r>
            <a:endParaRPr lang="zh-CN" altLang="en-US" sz="1250" b="0">
              <a:solidFill>
                <a:srgbClr val="353535"/>
              </a:solidFill>
              <a:latin typeface="Arial" panose="020B0604020202020204" pitchFamily="34" charset="0"/>
              <a:ea typeface="汉仪旗黑-55简" panose="00020600040101010101" charset="-122"/>
            </a:endParaRPr>
          </a:p>
        </p:txBody>
      </p:sp>
      <p:graphicFrame>
        <p:nvGraphicFramePr>
          <p:cNvPr id="3" name="表格 2"/>
          <p:cNvGraphicFramePr/>
          <p:nvPr/>
        </p:nvGraphicFramePr>
        <p:xfrm>
          <a:off x="388620" y="1637348"/>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6" name="图片 5"/>
          <p:cNvPicPr/>
          <p:nvPr/>
        </p:nvPicPr>
        <p:blipFill>
          <a:blip r:embed="rId1"/>
          <a:stretch>
            <a:fillRect/>
          </a:stretch>
        </p:blipFill>
        <p:spPr>
          <a:xfrm>
            <a:off x="388620" y="1637348"/>
            <a:ext cx="6448425" cy="2981325"/>
          </a:xfrm>
          <a:prstGeom prst="rect">
            <a:avLst/>
          </a:prstGeom>
          <a:noFill/>
          <a:ln w="9525">
            <a:noFill/>
          </a:ln>
        </p:spPr>
      </p:pic>
      <p:sp>
        <p:nvSpPr>
          <p:cNvPr id="10" name="文本框 9"/>
          <p:cNvSpPr txBox="1"/>
          <p:nvPr/>
        </p:nvSpPr>
        <p:spPr>
          <a:xfrm>
            <a:off x="6837045" y="1905635"/>
            <a:ext cx="3154045" cy="860425"/>
          </a:xfrm>
          <a:prstGeom prst="rect">
            <a:avLst/>
          </a:prstGeom>
          <a:noFill/>
          <a:ln w="9525">
            <a:noFill/>
          </a:ln>
        </p:spPr>
        <p:txBody>
          <a:bodyPr wrap="square">
            <a:spAutoFit/>
          </a:bodyPr>
          <a:p>
            <a:pPr marL="201295" indent="-201295"/>
            <a:r>
              <a:rPr lang="en-US" sz="1250" b="0">
                <a:solidFill>
                  <a:srgbClr val="353535"/>
                </a:solidFill>
                <a:latin typeface="Arial" panose="020B0604020202020204" pitchFamily="34" charset="0"/>
                <a:ea typeface="汉仪旗黑-55简" panose="00020600040101010101" charset="-122"/>
              </a:rPr>
              <a:t>1. </a:t>
            </a:r>
            <a:r>
              <a:rPr lang="zh-CN" sz="1250" b="0">
                <a:solidFill>
                  <a:srgbClr val="353535"/>
                </a:solidFill>
                <a:latin typeface="Arial" panose="020B0604020202020204" pitchFamily="34" charset="0"/>
                <a:ea typeface="汉仪旗黑-55简" panose="00020600040101010101" charset="-122"/>
              </a:rPr>
              <a:t>随着用户数的增加，响应时间也在缓慢增加。</a:t>
            </a:r>
            <a:endParaRPr lang="zh-CN" sz="1250" b="0">
              <a:solidFill>
                <a:srgbClr val="353535"/>
              </a:solidFill>
              <a:latin typeface="Arial" panose="020B0604020202020204" pitchFamily="34" charset="0"/>
              <a:ea typeface="汉仪旗黑-55简" panose="00020600040101010101" charset="-122"/>
            </a:endParaRPr>
          </a:p>
          <a:p>
            <a:pPr marL="201295" indent="-201295"/>
            <a:r>
              <a:rPr lang="en-US" sz="1250" b="0">
                <a:solidFill>
                  <a:srgbClr val="353535"/>
                </a:solidFill>
                <a:latin typeface="Arial" panose="020B0604020202020204" pitchFamily="34" charset="0"/>
                <a:ea typeface="汉仪旗黑-55简" panose="00020600040101010101" charset="-122"/>
              </a:rPr>
              <a:t>2. </a:t>
            </a:r>
            <a:r>
              <a:rPr lang="zh-CN" sz="1250" b="0">
                <a:solidFill>
                  <a:srgbClr val="353535"/>
                </a:solidFill>
                <a:latin typeface="Arial" panose="020B0604020202020204" pitchFamily="34" charset="0"/>
                <a:ea typeface="汉仪旗黑-55简" panose="00020600040101010101" charset="-122"/>
              </a:rPr>
              <a:t>TPS 前期一直都有增加，但是增加的幅度在变缓，直到变平。</a:t>
            </a:r>
            <a:endParaRPr lang="zh-CN" altLang="en-US">
              <a:latin typeface="Arial" panose="020B0604020202020204" pitchFamily="34" charset="0"/>
              <a:ea typeface="汉仪旗黑-55简" panose="00020600040101010101" charset="-122"/>
            </a:endParaRPr>
          </a:p>
        </p:txBody>
      </p:sp>
      <p:sp>
        <p:nvSpPr>
          <p:cNvPr id="11" name="文本框 10"/>
          <p:cNvSpPr txBox="1"/>
          <p:nvPr/>
        </p:nvSpPr>
        <p:spPr>
          <a:xfrm>
            <a:off x="6920865" y="3449320"/>
            <a:ext cx="3154045" cy="84518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在这样的趋势图中，我们是看不到明确的拐点的。但是我们能做的清晰的判断就是：有瓶颈！</a:t>
            </a:r>
            <a:r>
              <a:rPr lang="en-US" sz="1150" b="0">
                <a:latin typeface="Arial" panose="020B0604020202020204" pitchFamily="34" charset="0"/>
                <a:ea typeface="汉仪旗黑-55简" panose="00020600040101010101" charset="-122"/>
              </a:rPr>
              <a:t> </a:t>
            </a:r>
            <a:endParaRPr lang="zh-CN" altLang="en-US">
              <a:latin typeface="Arial" panose="020B0604020202020204" pitchFamily="34" charset="0"/>
              <a:ea typeface="汉仪旗黑-55简" panose="00020600040101010101" charset="-122"/>
            </a:endParaRPr>
          </a:p>
        </p:txBody>
      </p:sp>
      <p:sp>
        <p:nvSpPr>
          <p:cNvPr id="12" name="文本框 11"/>
          <p:cNvSpPr txBox="1"/>
          <p:nvPr/>
        </p:nvSpPr>
        <p:spPr>
          <a:xfrm>
            <a:off x="444500" y="4747895"/>
            <a:ext cx="8477885" cy="102235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所以对 TPS 曲线来说，它可以明确告诉我们的就是：</a:t>
            </a:r>
            <a:r>
              <a:rPr lang="en-US" sz="1050" b="0">
                <a:latin typeface="Arial" panose="020B0604020202020204" pitchFamily="34" charset="0"/>
                <a:ea typeface="汉仪旗黑-55简" panose="00020600040101010101" charset="-122"/>
              </a:rPr>
              <a:t> </a:t>
            </a:r>
            <a:r>
              <a:rPr lang="en-US" sz="1250" b="0">
                <a:solidFill>
                  <a:srgbClr val="353535"/>
                </a:solidFill>
                <a:latin typeface="Arial" panose="020B0604020202020204" pitchFamily="34" charset="0"/>
                <a:ea typeface="汉仪旗黑-55简" panose="00020600040101010101" charset="-122"/>
              </a:rPr>
              <a:t>1. </a:t>
            </a:r>
            <a:r>
              <a:rPr lang="zh-CN" sz="1250" b="0">
                <a:solidFill>
                  <a:srgbClr val="353535"/>
                </a:solidFill>
                <a:latin typeface="Arial" panose="020B0604020202020204" pitchFamily="34" charset="0"/>
                <a:ea typeface="汉仪旗黑-55简" panose="00020600040101010101" charset="-122"/>
              </a:rPr>
              <a:t>有没有瓶颈：其实准确说所有的系统都有性能瓶颈，只看我们在哪个量级在做性能测试了。</a:t>
            </a:r>
            <a:r>
              <a:rPr lang="en-US" sz="1250" b="0">
                <a:solidFill>
                  <a:srgbClr val="353535"/>
                </a:solidFill>
                <a:latin typeface="Arial" panose="020B0604020202020204" pitchFamily="34" charset="0"/>
                <a:ea typeface="汉仪旗黑-55简" panose="00020600040101010101" charset="-122"/>
              </a:rPr>
              <a:t>2.</a:t>
            </a:r>
            <a:r>
              <a:rPr lang="zh-CN" sz="1250" b="0">
                <a:solidFill>
                  <a:srgbClr val="353535"/>
                </a:solidFill>
                <a:latin typeface="Arial" panose="020B0604020202020204" pitchFamily="34" charset="0"/>
                <a:ea typeface="汉仪旗黑-55简" panose="00020600040101010101" charset="-122"/>
              </a:rPr>
              <a:t>瓶颈和压力有没有关系：</a:t>
            </a:r>
            <a:r>
              <a:rPr lang="en-US" sz="1250" b="0">
                <a:solidFill>
                  <a:srgbClr val="353535"/>
                </a:solidFill>
                <a:latin typeface="Arial" panose="020B0604020202020204" pitchFamily="34" charset="0"/>
                <a:ea typeface="汉仪旗黑-55简" panose="00020600040101010101" charset="-122"/>
              </a:rPr>
              <a:t>TPS </a:t>
            </a:r>
            <a:r>
              <a:rPr lang="zh-CN" sz="1250" b="0">
                <a:solidFill>
                  <a:srgbClr val="353535"/>
                </a:solidFill>
                <a:latin typeface="Arial" panose="020B0604020202020204" pitchFamily="34" charset="0"/>
                <a:ea typeface="汉仪旗黑-55简" panose="00020600040101010101" charset="-122"/>
              </a:rPr>
              <a:t>随着压力的变化而变化，那就是有关系。不管压力增不增加，TPS 都会      出现曲线趋势问题，那就是无关。</a:t>
            </a:r>
            <a:endParaRPr lang="zh-CN" altLang="en-US">
              <a:latin typeface="Arial" panose="020B0604020202020204" pitchFamily="34" charset="0"/>
              <a:ea typeface="汉仪旗黑-55简" panose="00020600040101010101" charset="-122"/>
            </a:endParaRPr>
          </a:p>
        </p:txBody>
      </p:sp>
      <p:sp>
        <p:nvSpPr>
          <p:cNvPr id="13" name="文本框 12"/>
          <p:cNvSpPr txBox="1"/>
          <p:nvPr/>
        </p:nvSpPr>
        <p:spPr>
          <a:xfrm>
            <a:off x="444500" y="5770245"/>
            <a:ext cx="8559800"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这时你可能会问，为什么不看响应时间就武断地下此结论呢？其实响应时间是用来判断业务有多快的，而 TPS 才是用来判断容量有多大的。</a:t>
            </a:r>
            <a:endParaRPr lang="zh-CN" altLang="en-US" sz="1250" b="0">
              <a:solidFill>
                <a:srgbClr val="353535"/>
              </a:solidFill>
              <a:latin typeface="Arial" panose="020B0604020202020204" pitchFamily="34" charset="0"/>
              <a:ea typeface="汉仪旗黑-55简" panose="00020600040101010101" charset="-122"/>
            </a:endParaRPr>
          </a:p>
        </p:txBody>
      </p:sp>
      <p:sp>
        <p:nvSpPr>
          <p:cNvPr id="100" name="文本框 99"/>
          <p:cNvSpPr txBox="1"/>
          <p:nvPr/>
        </p:nvSpPr>
        <p:spPr>
          <a:xfrm>
            <a:off x="388620" y="861378"/>
            <a:ext cx="5080000" cy="368300"/>
          </a:xfrm>
          <a:prstGeom prst="rect">
            <a:avLst/>
          </a:prstGeom>
          <a:noFill/>
          <a:ln w="9525">
            <a:noFill/>
          </a:ln>
        </p:spPr>
        <p:txBody>
          <a:bodyPr>
            <a:spAutoFit/>
          </a:bodyPr>
          <a:p>
            <a:pPr indent="0"/>
            <a:r>
              <a:rPr lang="en-US" b="1">
                <a:latin typeface="Arial" panose="020B0604020202020204" pitchFamily="34" charset="0"/>
                <a:ea typeface="汉仪旗黑-55简" panose="00020600040101010101" charset="-122"/>
                <a:cs typeface="微软雅黑" panose="020B0503020204020204" pitchFamily="34" charset="-122"/>
                <a:sym typeface="+mn-ea"/>
              </a:rPr>
              <a:t>TPS+RT</a:t>
            </a:r>
            <a:r>
              <a:rPr lang="zh-CN" b="1">
                <a:latin typeface="Arial" panose="020B0604020202020204" pitchFamily="34" charset="0"/>
                <a:ea typeface="汉仪旗黑-55简" panose="00020600040101010101" charset="-122"/>
                <a:sym typeface="+mn-ea"/>
              </a:rPr>
              <a:t>曲线</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14045"/>
          </a:xfrm>
          <a:prstGeom prst="rect">
            <a:avLst/>
          </a:prstGeom>
          <a:noFill/>
        </p:spPr>
        <p:txBody>
          <a:bodyPr wrap="square" rtlCol="0">
            <a:spAutoFit/>
          </a:bodyPr>
          <a:lstStyle/>
          <a:p>
            <a:pPr>
              <a:buClrTx/>
              <a:buSzTx/>
              <a:buFontTx/>
            </a:pPr>
            <a:r>
              <a:rPr lang="en-US" sz="3400" b="1">
                <a:latin typeface="Arial" panose="020B0604020202020204" pitchFamily="34" charset="0"/>
                <a:ea typeface="汉仪旗黑-55简" panose="00020600040101010101" charset="-122"/>
                <a:cs typeface="微软雅黑" panose="020B0503020204020204" pitchFamily="34" charset="-122"/>
                <a:sym typeface="+mn-ea"/>
              </a:rPr>
              <a:t>线程递增的</a:t>
            </a: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场景</a:t>
            </a:r>
            <a:endParaRPr lang="zh-CN" altLang="en-US" sz="3400" b="1" dirty="0">
              <a:latin typeface="Arial" panose="020B0604020202020204" pitchFamily="34" charset="0"/>
              <a:ea typeface="汉仪旗黑-55简" panose="00020600040101010101" charset="-122"/>
              <a:sym typeface="+mn-ea"/>
            </a:endParaRPr>
          </a:p>
        </p:txBody>
      </p:sp>
      <p:graphicFrame>
        <p:nvGraphicFramePr>
          <p:cNvPr id="3" name="表格 2"/>
          <p:cNvGraphicFramePr/>
          <p:nvPr/>
        </p:nvGraphicFramePr>
        <p:xfrm>
          <a:off x="332740" y="1369378"/>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19" name="image18.png"/>
          <p:cNvPicPr>
            <a:picLocks noChangeAspect="1"/>
          </p:cNvPicPr>
          <p:nvPr/>
        </p:nvPicPr>
        <p:blipFill>
          <a:blip r:embed="rId1" cstate="print"/>
          <a:stretch>
            <a:fillRect/>
          </a:stretch>
        </p:blipFill>
        <p:spPr>
          <a:xfrm>
            <a:off x="388620" y="3442970"/>
            <a:ext cx="4236085" cy="2127885"/>
          </a:xfrm>
          <a:prstGeom prst="rect">
            <a:avLst/>
          </a:prstGeom>
        </p:spPr>
      </p:pic>
      <p:pic>
        <p:nvPicPr>
          <p:cNvPr id="21" name="image19.png"/>
          <p:cNvPicPr>
            <a:picLocks noChangeAspect="1"/>
          </p:cNvPicPr>
          <p:nvPr/>
        </p:nvPicPr>
        <p:blipFill>
          <a:blip r:embed="rId2" cstate="print"/>
          <a:stretch>
            <a:fillRect/>
          </a:stretch>
        </p:blipFill>
        <p:spPr>
          <a:xfrm>
            <a:off x="5412740" y="1543050"/>
            <a:ext cx="4011930" cy="2191385"/>
          </a:xfrm>
          <a:prstGeom prst="rect">
            <a:avLst/>
          </a:prstGeom>
        </p:spPr>
      </p:pic>
      <p:pic>
        <p:nvPicPr>
          <p:cNvPr id="23" name="image20.png"/>
          <p:cNvPicPr>
            <a:picLocks noChangeAspect="1"/>
          </p:cNvPicPr>
          <p:nvPr/>
        </p:nvPicPr>
        <p:blipFill>
          <a:blip r:embed="rId3" cstate="print"/>
          <a:stretch>
            <a:fillRect/>
          </a:stretch>
        </p:blipFill>
        <p:spPr>
          <a:xfrm>
            <a:off x="5463540" y="4288790"/>
            <a:ext cx="4264660" cy="2221230"/>
          </a:xfrm>
          <a:prstGeom prst="rect">
            <a:avLst/>
          </a:prstGeom>
        </p:spPr>
      </p:pic>
      <p:sp>
        <p:nvSpPr>
          <p:cNvPr id="5" name="文本框 4"/>
          <p:cNvSpPr txBox="1"/>
          <p:nvPr/>
        </p:nvSpPr>
        <p:spPr>
          <a:xfrm>
            <a:off x="388620" y="3042285"/>
            <a:ext cx="1596390" cy="28321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场景 1 的线程图：</a:t>
            </a:r>
            <a:endParaRPr lang="zh-CN" altLang="en-US" sz="1250" b="0">
              <a:solidFill>
                <a:srgbClr val="353535"/>
              </a:solidFill>
              <a:latin typeface="Arial" panose="020B0604020202020204" pitchFamily="34" charset="0"/>
              <a:ea typeface="汉仪旗黑-55简" panose="00020600040101010101" charset="-122"/>
            </a:endParaRPr>
          </a:p>
        </p:txBody>
      </p:sp>
      <p:sp>
        <p:nvSpPr>
          <p:cNvPr id="8" name="文本框 7"/>
          <p:cNvSpPr txBox="1"/>
          <p:nvPr/>
        </p:nvSpPr>
        <p:spPr>
          <a:xfrm>
            <a:off x="5412740" y="1259840"/>
            <a:ext cx="3221355" cy="28321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场景 1 的 TPS 图：</a:t>
            </a:r>
            <a:endParaRPr lang="zh-CN" altLang="en-US" sz="1250" b="0">
              <a:solidFill>
                <a:srgbClr val="353535"/>
              </a:solidFill>
              <a:latin typeface="Arial" panose="020B0604020202020204" pitchFamily="34" charset="0"/>
              <a:ea typeface="汉仪旗黑-55简" panose="00020600040101010101" charset="-122"/>
            </a:endParaRPr>
          </a:p>
        </p:txBody>
      </p:sp>
      <p:sp>
        <p:nvSpPr>
          <p:cNvPr id="9" name="文本框 8"/>
          <p:cNvSpPr txBox="1"/>
          <p:nvPr/>
        </p:nvSpPr>
        <p:spPr>
          <a:xfrm>
            <a:off x="5412740" y="3938905"/>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场景 1 的响应时间图：</a:t>
            </a:r>
            <a:endParaRPr lang="zh-CN" altLang="en-US" sz="1250" b="0">
              <a:solidFill>
                <a:srgbClr val="353535"/>
              </a:solidFill>
              <a:latin typeface="Arial" panose="020B0604020202020204" pitchFamily="34" charset="0"/>
              <a:ea typeface="汉仪旗黑-55简" panose="00020600040101010101" charset="-122"/>
            </a:endParaRPr>
          </a:p>
        </p:txBody>
      </p:sp>
      <p:sp>
        <p:nvSpPr>
          <p:cNvPr id="14" name="文本框 13"/>
          <p:cNvSpPr txBox="1"/>
          <p:nvPr/>
        </p:nvSpPr>
        <p:spPr>
          <a:xfrm>
            <a:off x="388620" y="1120140"/>
            <a:ext cx="3958590" cy="122999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讲完响应时间之后，我们再来看下线程递增。</a:t>
            </a:r>
            <a:r>
              <a:rPr lang="en-US" sz="115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在见识了很多性能测试人员做的场景之后，必须得承认，有些场景的问题太多了。</a:t>
            </a:r>
            <a:endParaRPr lang="zh-CN" sz="1250" b="0">
              <a:solidFill>
                <a:srgbClr val="353535"/>
              </a:solidFill>
              <a:latin typeface="Arial" panose="020B0604020202020204" pitchFamily="34" charset="0"/>
              <a:ea typeface="汉仪旗黑-55简" panose="00020600040101010101" charset="-122"/>
            </a:endParaRPr>
          </a:p>
          <a:p>
            <a:pPr indent="0"/>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首先，我们来看两个场景的执行对比。</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14045"/>
          </a:xfrm>
          <a:prstGeom prst="rect">
            <a:avLst/>
          </a:prstGeom>
          <a:noFill/>
        </p:spPr>
        <p:txBody>
          <a:bodyPr wrap="square" rtlCol="0">
            <a:spAutoFit/>
          </a:bodyPr>
          <a:lstStyle/>
          <a:p>
            <a:pPr>
              <a:buClrTx/>
              <a:buSzTx/>
              <a:buFontTx/>
            </a:pPr>
            <a:r>
              <a:rPr lang="en-US" sz="3400" b="1">
                <a:latin typeface="Arial" panose="020B0604020202020204" pitchFamily="34" charset="0"/>
                <a:ea typeface="汉仪旗黑-55简" panose="00020600040101010101" charset="-122"/>
                <a:cs typeface="微软雅黑" panose="020B0503020204020204" pitchFamily="34" charset="-122"/>
                <a:sym typeface="+mn-ea"/>
              </a:rPr>
              <a:t>线程递增的</a:t>
            </a: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场景</a:t>
            </a:r>
            <a:endParaRPr lang="zh-CN" altLang="en-US" sz="3400" b="1" dirty="0">
              <a:latin typeface="Arial" panose="020B0604020202020204" pitchFamily="34" charset="0"/>
              <a:ea typeface="汉仪旗黑-55简" panose="00020600040101010101" charset="-122"/>
              <a:sym typeface="+mn-ea"/>
            </a:endParaRPr>
          </a:p>
        </p:txBody>
      </p:sp>
      <p:graphicFrame>
        <p:nvGraphicFramePr>
          <p:cNvPr id="3" name="表格 2"/>
          <p:cNvGraphicFramePr/>
          <p:nvPr/>
        </p:nvGraphicFramePr>
        <p:xfrm>
          <a:off x="332740" y="1369378"/>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sp>
        <p:nvSpPr>
          <p:cNvPr id="5" name="文本框 4"/>
          <p:cNvSpPr txBox="1"/>
          <p:nvPr/>
        </p:nvSpPr>
        <p:spPr>
          <a:xfrm>
            <a:off x="388620" y="1369695"/>
            <a:ext cx="1596390" cy="28321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场景 </a:t>
            </a:r>
            <a:r>
              <a:rPr lang="en-US" altLang="zh-CN" sz="1250" b="0">
                <a:solidFill>
                  <a:srgbClr val="353535"/>
                </a:solidFill>
                <a:latin typeface="Arial" panose="020B0604020202020204" pitchFamily="34" charset="0"/>
                <a:ea typeface="汉仪旗黑-55简" panose="00020600040101010101" charset="-122"/>
              </a:rPr>
              <a:t>2 </a:t>
            </a:r>
            <a:r>
              <a:rPr lang="zh-CN" sz="1250" b="0">
                <a:solidFill>
                  <a:srgbClr val="353535"/>
                </a:solidFill>
                <a:latin typeface="Arial" panose="020B0604020202020204" pitchFamily="34" charset="0"/>
                <a:ea typeface="汉仪旗黑-55简" panose="00020600040101010101" charset="-122"/>
              </a:rPr>
              <a:t>的线程图：</a:t>
            </a:r>
            <a:endParaRPr lang="zh-CN" altLang="en-US">
              <a:latin typeface="Arial" panose="020B0604020202020204" pitchFamily="34" charset="0"/>
              <a:ea typeface="汉仪旗黑-55简" panose="00020600040101010101" charset="-122"/>
            </a:endParaRPr>
          </a:p>
        </p:txBody>
      </p:sp>
      <p:pic>
        <p:nvPicPr>
          <p:cNvPr id="25" name="image21.png"/>
          <p:cNvPicPr>
            <a:picLocks noChangeAspect="1"/>
          </p:cNvPicPr>
          <p:nvPr/>
        </p:nvPicPr>
        <p:blipFill>
          <a:blip r:embed="rId1" cstate="print"/>
          <a:stretch>
            <a:fillRect/>
          </a:stretch>
        </p:blipFill>
        <p:spPr>
          <a:xfrm>
            <a:off x="332740" y="1698625"/>
            <a:ext cx="4597400" cy="2000250"/>
          </a:xfrm>
          <a:prstGeom prst="rect">
            <a:avLst/>
          </a:prstGeom>
        </p:spPr>
      </p:pic>
      <p:sp>
        <p:nvSpPr>
          <p:cNvPr id="4" name="文本框 3"/>
          <p:cNvSpPr txBox="1"/>
          <p:nvPr/>
        </p:nvSpPr>
        <p:spPr>
          <a:xfrm>
            <a:off x="5046980" y="1369378"/>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场景 2 的 TPS 图：</a:t>
            </a:r>
            <a:endParaRPr lang="zh-CN" altLang="en-US" sz="1250" b="0">
              <a:solidFill>
                <a:srgbClr val="353535"/>
              </a:solidFill>
              <a:latin typeface="Arial" panose="020B0604020202020204" pitchFamily="34" charset="0"/>
              <a:ea typeface="汉仪旗黑-55简" panose="00020600040101010101" charset="-122"/>
            </a:endParaRPr>
          </a:p>
        </p:txBody>
      </p:sp>
      <p:graphicFrame>
        <p:nvGraphicFramePr>
          <p:cNvPr id="6" name="表格 5"/>
          <p:cNvGraphicFramePr/>
          <p:nvPr/>
        </p:nvGraphicFramePr>
        <p:xfrm>
          <a:off x="3556000" y="2332673"/>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10" name="图片 9"/>
          <p:cNvPicPr/>
          <p:nvPr/>
        </p:nvPicPr>
        <p:blipFill>
          <a:blip r:embed="rId2"/>
          <a:stretch>
            <a:fillRect/>
          </a:stretch>
        </p:blipFill>
        <p:spPr>
          <a:xfrm>
            <a:off x="5163820" y="1698625"/>
            <a:ext cx="4730115" cy="2000250"/>
          </a:xfrm>
          <a:prstGeom prst="rect">
            <a:avLst/>
          </a:prstGeom>
          <a:noFill/>
          <a:ln w="9525">
            <a:noFill/>
          </a:ln>
        </p:spPr>
      </p:pic>
      <p:sp>
        <p:nvSpPr>
          <p:cNvPr id="11" name="文本框 10"/>
          <p:cNvSpPr txBox="1"/>
          <p:nvPr/>
        </p:nvSpPr>
        <p:spPr>
          <a:xfrm>
            <a:off x="332740" y="3788092"/>
            <a:ext cx="5080000" cy="283210"/>
          </a:xfrm>
          <a:prstGeom prst="rect">
            <a:avLst/>
          </a:prstGeom>
          <a:noFill/>
          <a:ln w="9525">
            <a:noFill/>
          </a:ln>
        </p:spPr>
        <p:txBody>
          <a:bodyPr>
            <a:spAutoFit/>
          </a:bodyPr>
          <a:p>
            <a:pPr indent="0"/>
            <a:r>
              <a:rPr lang="en-US" sz="105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场景 2 的响应时间图：</a:t>
            </a:r>
            <a:endParaRPr lang="zh-CN" altLang="en-US">
              <a:latin typeface="Arial" panose="020B0604020202020204" pitchFamily="34" charset="0"/>
              <a:ea typeface="汉仪旗黑-55简" panose="00020600040101010101" charset="-122"/>
            </a:endParaRPr>
          </a:p>
        </p:txBody>
      </p:sp>
      <p:graphicFrame>
        <p:nvGraphicFramePr>
          <p:cNvPr id="12" name="表格 11"/>
          <p:cNvGraphicFramePr/>
          <p:nvPr/>
        </p:nvGraphicFramePr>
        <p:xfrm>
          <a:off x="3556000" y="3678238"/>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13" name="图片 12"/>
          <p:cNvPicPr/>
          <p:nvPr/>
        </p:nvPicPr>
        <p:blipFill>
          <a:blip r:embed="rId3"/>
          <a:stretch>
            <a:fillRect/>
          </a:stretch>
        </p:blipFill>
        <p:spPr>
          <a:xfrm>
            <a:off x="360680" y="4145915"/>
            <a:ext cx="4541520" cy="2006600"/>
          </a:xfrm>
          <a:prstGeom prst="rect">
            <a:avLst/>
          </a:prstGeom>
          <a:noFill/>
          <a:ln w="9525">
            <a:noFill/>
          </a:ln>
        </p:spPr>
      </p:pic>
    </p:spTree>
  </p:cSld>
  <p:clrMapOvr>
    <a:masterClrMapping/>
  </p:clrMapOvr>
  <p:transition spd="slow">
    <p:push/>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1241425"/>
          </a:xfrm>
          <a:prstGeom prst="rect">
            <a:avLst/>
          </a:prstGeom>
          <a:noFill/>
        </p:spPr>
        <p:txBody>
          <a:bodyPr wrap="square" rtlCol="0">
            <a:spAutoFit/>
          </a:bodyPr>
          <a:lstStyle/>
          <a:p>
            <a:pPr>
              <a:lnSpc>
                <a:spcPct val="110000"/>
              </a:lnSpc>
            </a:pPr>
            <a:r>
              <a:rPr lang="en-US" altLang="zh-CN" sz="3400" b="1">
                <a:latin typeface="Arial" panose="020B0604020202020204" pitchFamily="34" charset="0"/>
                <a:ea typeface="汉仪旗黑-55简" panose="00020600040101010101" charset="-122"/>
                <a:sym typeface="+mn-ea"/>
              </a:rPr>
              <a:t> </a:t>
            </a:r>
            <a:r>
              <a:rPr lang="en-US" sz="3400" b="1">
                <a:latin typeface="Arial" panose="020B0604020202020204" pitchFamily="34" charset="0"/>
                <a:ea typeface="汉仪旗黑-55简" panose="00020600040101010101" charset="-122"/>
                <a:cs typeface="微软雅黑" panose="020B0503020204020204" pitchFamily="34" charset="-122"/>
                <a:sym typeface="+mn-ea"/>
              </a:rPr>
              <a:t>线程递增的</a:t>
            </a: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场景</a:t>
            </a:r>
            <a:endParaRPr lang="zh-CN" altLang="en-US" sz="3400" b="1">
              <a:latin typeface="Arial" panose="020B0604020202020204" pitchFamily="34" charset="0"/>
              <a:ea typeface="汉仪旗黑-55简" panose="00020600040101010101" charset="-122"/>
              <a:cs typeface="微软雅黑" panose="020B0503020204020204" pitchFamily="34" charset="-122"/>
            </a:endParaRPr>
          </a:p>
          <a:p>
            <a:pPr>
              <a:lnSpc>
                <a:spcPct val="110000"/>
              </a:lnSpc>
            </a:pPr>
            <a:endParaRPr lang="en-US" altLang="zh-CN" sz="3400" b="1" dirty="0">
              <a:latin typeface="Arial" panose="020B0604020202020204" pitchFamily="34" charset="0"/>
              <a:ea typeface="汉仪旗黑-55简" panose="00020600040101010101" charset="-122"/>
              <a:sym typeface="+mn-ea"/>
            </a:endParaRPr>
          </a:p>
        </p:txBody>
      </p:sp>
      <p:pic>
        <p:nvPicPr>
          <p:cNvPr id="8" name="image24.png"/>
          <p:cNvPicPr>
            <a:picLocks noChangeAspect="1"/>
          </p:cNvPicPr>
          <p:nvPr/>
        </p:nvPicPr>
        <p:blipFill>
          <a:blip r:embed="rId1" cstate="print"/>
          <a:stretch>
            <a:fillRect/>
          </a:stretch>
        </p:blipFill>
        <p:spPr>
          <a:xfrm>
            <a:off x="332740" y="1567180"/>
            <a:ext cx="5846445" cy="2535555"/>
          </a:xfrm>
          <a:prstGeom prst="rect">
            <a:avLst/>
          </a:prstGeom>
        </p:spPr>
      </p:pic>
      <p:sp>
        <p:nvSpPr>
          <p:cNvPr id="9" name="文本框 8"/>
          <p:cNvSpPr txBox="1"/>
          <p:nvPr/>
        </p:nvSpPr>
        <p:spPr>
          <a:xfrm>
            <a:off x="388620" y="1283970"/>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这两个场景的比对如下：</a:t>
            </a:r>
            <a:endParaRPr lang="zh-CN" altLang="en-US" sz="1250" b="0">
              <a:solidFill>
                <a:srgbClr val="353535"/>
              </a:solidFill>
              <a:latin typeface="Arial" panose="020B0604020202020204" pitchFamily="34" charset="0"/>
              <a:ea typeface="汉仪旗黑-55简" panose="00020600040101010101" charset="-122"/>
            </a:endParaRPr>
          </a:p>
        </p:txBody>
      </p:sp>
      <p:sp>
        <p:nvSpPr>
          <p:cNvPr id="14" name="文本框 13"/>
          <p:cNvSpPr txBox="1"/>
          <p:nvPr/>
        </p:nvSpPr>
        <p:spPr>
          <a:xfrm>
            <a:off x="332740" y="4102735"/>
            <a:ext cx="8997950" cy="239966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有了这些对比数据之后，你是不是觉得哪里似乎是有问题的？</a:t>
            </a:r>
            <a:r>
              <a:rPr lang="en-US" sz="1250" b="0">
                <a:solidFill>
                  <a:srgbClr val="353535"/>
                </a:solidFill>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对的！TPS 都是达到 400，但两个场景中线程递增的策略不同，产生的响应时间完全不同。虽然都没有报错，但是第一种场景是完全不符合真实的业务场景的。这是为什么呢？在场景的执行过程中，首先，响应时间应该是从低到高的，而在场景 1 中不是这样。其次，线程应该是递增的，而场景 1 并没有这样做（这里或许有人会想到秒杀的场景，认为场景 1 符合秒杀的业务设定，这个问题我们稍后提及）。最后，在两个场景中，TPS 的上限都达到了 400TPS。但是你可以看到，在场景 2 中，只要 40 个线程即可达到，但场景 1中居然用到了 500 线程，显然压力过大，所以响应时间才那么长。其实在生产环境中，像场景 1 这样的情形是不会出现的。如果它出现了，那就是你作为性能测试的责任，因为你没有给出生产环境中应该如何控制流量的参数配置说明。同时，我们从上面的场景对比可以看到，</a:t>
            </a:r>
            <a:r>
              <a:rPr lang="zh-CN" sz="1250" b="1">
                <a:latin typeface="Arial" panose="020B0604020202020204" pitchFamily="34" charset="0"/>
                <a:ea typeface="汉仪旗黑-55简" panose="00020600040101010101" charset="-122"/>
              </a:rPr>
              <a:t>对一个系统来说，如果仅在改变压力策略（其他的条件比如环境、数据、软硬件配置等都不变）的情况下，系统的最大 TPS 上限是固定的</a:t>
            </a:r>
            <a:r>
              <a:rPr lang="zh-CN" sz="1250" b="0">
                <a:solidFill>
                  <a:srgbClr val="353535"/>
                </a:solidFill>
                <a:latin typeface="Arial" panose="020B0604020202020204" pitchFamily="34" charset="0"/>
                <a:ea typeface="汉仪旗黑-55简" panose="00020600040101010101" charset="-122"/>
              </a:rPr>
              <a:t>。</a:t>
            </a:r>
            <a:endParaRPr lang="zh-CN" altLang="en-US">
              <a:latin typeface="Arial" panose="020B0604020202020204" pitchFamily="34" charset="0"/>
              <a:ea typeface="汉仪旗黑-55简" panose="00020600040101010101" charset="-122"/>
            </a:endParaRPr>
          </a:p>
        </p:txBody>
      </p:sp>
      <p:sp>
        <p:nvSpPr>
          <p:cNvPr id="15" name="文本框 14"/>
          <p:cNvSpPr txBox="1"/>
          <p:nvPr/>
        </p:nvSpPr>
        <p:spPr>
          <a:xfrm>
            <a:off x="6536690" y="1283970"/>
            <a:ext cx="4100830" cy="256095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那么，对于场景中线程（有些工具中叫虚拟用户）递增的策略，我们要做到以下几点：</a:t>
            </a:r>
            <a:r>
              <a:rPr lang="en-US" sz="1050" b="0">
                <a:latin typeface="Arial" panose="020B0604020202020204" pitchFamily="34" charset="0"/>
                <a:ea typeface="汉仪旗黑-55简" panose="00020600040101010101" charset="-122"/>
              </a:rPr>
              <a:t> </a:t>
            </a:r>
            <a:r>
              <a:rPr lang="en-US" sz="1250" b="0">
                <a:solidFill>
                  <a:srgbClr val="353535"/>
                </a:solidFill>
                <a:latin typeface="Arial" panose="020B0604020202020204" pitchFamily="34" charset="0"/>
                <a:ea typeface="汉仪旗黑-55简" panose="00020600040101010101" charset="-122"/>
              </a:rPr>
              <a:t>1. </a:t>
            </a:r>
            <a:r>
              <a:rPr lang="zh-CN" sz="1250" b="0">
                <a:solidFill>
                  <a:srgbClr val="353535"/>
                </a:solidFill>
                <a:latin typeface="Arial" panose="020B0604020202020204" pitchFamily="34" charset="0"/>
                <a:ea typeface="汉仪旗黑-55简" panose="00020600040101010101" charset="-122"/>
              </a:rPr>
              <a:t>场景中的线程递增一定是连续的，并且在递增的过程中也是有梯度的。</a:t>
            </a:r>
            <a:r>
              <a:rPr lang="en-US" sz="1250" b="0">
                <a:solidFill>
                  <a:srgbClr val="353535"/>
                </a:solidFill>
                <a:latin typeface="Arial" panose="020B0604020202020204" pitchFamily="34" charset="0"/>
                <a:ea typeface="汉仪旗黑-55简" panose="00020600040101010101" charset="-122"/>
              </a:rPr>
              <a:t>2. </a:t>
            </a:r>
            <a:r>
              <a:rPr lang="zh-CN" sz="1250" b="0">
                <a:solidFill>
                  <a:srgbClr val="353535"/>
                </a:solidFill>
                <a:latin typeface="Arial" panose="020B0604020202020204" pitchFamily="34" charset="0"/>
                <a:ea typeface="汉仪旗黑-55简" panose="00020600040101010101" charset="-122"/>
              </a:rPr>
              <a:t>场景中的线程递增一定要和</a:t>
            </a:r>
            <a:r>
              <a:rPr lang="en-US" sz="1250" b="0">
                <a:solidFill>
                  <a:srgbClr val="353535"/>
                </a:solidFill>
                <a:latin typeface="Arial" panose="020B0604020202020204" pitchFamily="34" charset="0"/>
                <a:ea typeface="汉仪旗黑-55简" panose="00020600040101010101" charset="-122"/>
              </a:rPr>
              <a:t> TPS </a:t>
            </a:r>
            <a:r>
              <a:rPr lang="zh-CN" sz="1250" b="0">
                <a:solidFill>
                  <a:srgbClr val="353535"/>
                </a:solidFill>
                <a:latin typeface="Arial" panose="020B0604020202020204" pitchFamily="34" charset="0"/>
                <a:ea typeface="汉仪旗黑-55简" panose="00020600040101010101" charset="-122"/>
              </a:rPr>
              <a:t>的递增有比例关系，而不是突然达到最上限。后面在场景的篇幅中我们会再说它们之间的比例关系。</a:t>
            </a:r>
            <a:r>
              <a:rPr lang="en-US" sz="1250" b="0">
                <a:solidFill>
                  <a:srgbClr val="353535"/>
                </a:solidFill>
                <a:latin typeface="Arial" panose="020B0604020202020204" pitchFamily="34" charset="0"/>
                <a:ea typeface="汉仪旗黑-55简" panose="00020600040101010101" charset="-122"/>
              </a:rPr>
              <a:t>3. </a:t>
            </a:r>
            <a:r>
              <a:rPr lang="zh-CN" sz="1250" b="0">
                <a:solidFill>
                  <a:srgbClr val="353535"/>
                </a:solidFill>
                <a:latin typeface="Arial" panose="020B0604020202020204" pitchFamily="34" charset="0"/>
                <a:ea typeface="汉仪旗黑-55简" panose="00020600040101010101" charset="-122"/>
              </a:rPr>
              <a:t>上面两点针对的是常规的性能场景。对于秒杀类的场景，我们前期一定是做好了系统预热的工作的，在预热之后，线程突增产生的压力，也是在可处理范围的。这时，我们可以设计线程突增的场景来看系统瞬间的处理能力。如果不能模拟出秒杀的陡增，就是不合理的场景。</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14045"/>
          </a:xfrm>
          <a:prstGeom prst="rect">
            <a:avLst/>
          </a:prstGeom>
          <a:noFill/>
        </p:spPr>
        <p:txBody>
          <a:bodyPr wrap="square" rtlCol="0">
            <a:spAutoFit/>
          </a:bodyPr>
          <a:lstStyle/>
          <a:p>
            <a:pPr>
              <a:buClrTx/>
              <a:buSzTx/>
              <a:buFontTx/>
            </a:pP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性能衰减的过程</a:t>
            </a:r>
            <a:endParaRPr lang="zh-CN" altLang="en-US" sz="3400" b="1" dirty="0">
              <a:latin typeface="Arial" panose="020B0604020202020204" pitchFamily="34" charset="0"/>
              <a:ea typeface="汉仪旗黑-55简" panose="00020600040101010101" charset="-122"/>
              <a:sym typeface="+mn-ea"/>
            </a:endParaRPr>
          </a:p>
        </p:txBody>
      </p:sp>
      <p:sp>
        <p:nvSpPr>
          <p:cNvPr id="102" name="文本框 101"/>
          <p:cNvSpPr txBox="1"/>
          <p:nvPr/>
        </p:nvSpPr>
        <p:spPr>
          <a:xfrm>
            <a:off x="332740" y="915670"/>
            <a:ext cx="2379980" cy="368300"/>
          </a:xfrm>
          <a:prstGeom prst="rect">
            <a:avLst/>
          </a:prstGeom>
          <a:noFill/>
          <a:ln w="9525">
            <a:noFill/>
          </a:ln>
        </p:spPr>
        <p:txBody>
          <a:bodyPr wrap="square">
            <a:spAutoFit/>
          </a:bodyPr>
          <a:p>
            <a:pPr>
              <a:buClrTx/>
              <a:buSzTx/>
              <a:buFontTx/>
            </a:pPr>
            <a:endParaRPr lang="zh-CN" altLang="en-US" b="1">
              <a:latin typeface="Arial" panose="020B0604020202020204" pitchFamily="34" charset="0"/>
              <a:ea typeface="汉仪旗黑-55简" panose="00020600040101010101" charset="-122"/>
              <a:cs typeface="微软雅黑" panose="020B0503020204020204" pitchFamily="34" charset="-122"/>
            </a:endParaRPr>
          </a:p>
        </p:txBody>
      </p:sp>
      <p:sp>
        <p:nvSpPr>
          <p:cNvPr id="10" name="文本框 9"/>
          <p:cNvSpPr txBox="1"/>
          <p:nvPr/>
        </p:nvSpPr>
        <p:spPr>
          <a:xfrm>
            <a:off x="332740" y="1340485"/>
            <a:ext cx="6704330" cy="84518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有了瓶颈的判断能力，也有了线程递增的意识，那么下面在场景执行中，我们就要有判断性能衰减的能力了吧。</a:t>
            </a:r>
            <a:r>
              <a:rPr lang="en-US" sz="1150" b="0">
                <a:latin typeface="Arial" panose="020B0604020202020204" pitchFamily="34" charset="0"/>
                <a:ea typeface="汉仪旗黑-55简" panose="00020600040101010101" charset="-122"/>
              </a:rPr>
              <a:t> </a:t>
            </a:r>
            <a:endParaRPr lang="en-US" sz="1150" b="0">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我们先看一个压力过程中产生的结果图。</a:t>
            </a:r>
            <a:endParaRPr lang="zh-CN" altLang="en-US">
              <a:latin typeface="Arial" panose="020B0604020202020204" pitchFamily="34" charset="0"/>
              <a:ea typeface="汉仪旗黑-55简" panose="00020600040101010101" charset="-122"/>
            </a:endParaRPr>
          </a:p>
        </p:txBody>
      </p:sp>
      <p:pic>
        <p:nvPicPr>
          <p:cNvPr id="37" name="image26.png"/>
          <p:cNvPicPr>
            <a:picLocks noChangeAspect="1"/>
          </p:cNvPicPr>
          <p:nvPr/>
        </p:nvPicPr>
        <p:blipFill>
          <a:blip r:embed="rId1" cstate="print"/>
          <a:stretch>
            <a:fillRect/>
          </a:stretch>
        </p:blipFill>
        <p:spPr>
          <a:xfrm>
            <a:off x="241935" y="2258060"/>
            <a:ext cx="5817235" cy="3967480"/>
          </a:xfrm>
          <a:prstGeom prst="rect">
            <a:avLst/>
          </a:prstGeom>
        </p:spPr>
      </p:pic>
      <p:sp>
        <p:nvSpPr>
          <p:cNvPr id="11" name="文本框 10"/>
          <p:cNvSpPr txBox="1"/>
          <p:nvPr/>
        </p:nvSpPr>
        <p:spPr>
          <a:xfrm>
            <a:off x="6118225" y="2258060"/>
            <a:ext cx="3632200" cy="393065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递增的压力过程中，随着用户数的增加。我们可以做几次计算。 第一次计算，在线程达到 24 时，TPS 为 1810.6，也就是每线程每秒发出 75.44 个请求。</a:t>
            </a:r>
            <a:endParaRPr lang="zh-CN" sz="1250" b="0">
              <a:solidFill>
                <a:srgbClr val="353535"/>
              </a:solidFill>
              <a:latin typeface="Arial" panose="020B0604020202020204" pitchFamily="34" charset="0"/>
              <a:ea typeface="汉仪旗黑-55简" panose="00020600040101010101" charset="-122"/>
            </a:endParaRPr>
          </a:p>
          <a:p>
            <a:pPr indent="0"/>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第二次计算，在线程达到 72 时，TPS 为 4375.1，也就是每线程每秒发出 60.77 个请求。</a:t>
            </a:r>
            <a:endParaRPr lang="zh-CN" sz="1250" b="0">
              <a:solidFill>
                <a:srgbClr val="353535"/>
              </a:solidFill>
              <a:latin typeface="Arial" panose="020B0604020202020204" pitchFamily="34" charset="0"/>
              <a:ea typeface="汉仪旗黑-55简" panose="00020600040101010101" charset="-122"/>
            </a:endParaRPr>
          </a:p>
          <a:p>
            <a:pPr indent="0"/>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第三次计算，在线程达到 137 时，TPS 为 5034，也就是每线程每秒发出 36.74 个请求。</a:t>
            </a:r>
            <a:endParaRPr lang="zh-CN" sz="1250" b="0">
              <a:solidFill>
                <a:srgbClr val="353535"/>
              </a:solidFill>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通过这三次计算，我们是不是可以看到，每线程每秒发出的请求数在变少，但是整体 TPS 是在增加的。</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我们有很多做性能测试的人，基本上，只看 TPS 和响应时间的时候，在上面这个示例中， 肯定会一直往上加用户。虽然响应时间在增加，但是增加得也不多嘛。</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14045"/>
          </a:xfrm>
          <a:prstGeom prst="rect">
            <a:avLst/>
          </a:prstGeom>
          <a:noFill/>
        </p:spPr>
        <p:txBody>
          <a:bodyPr wrap="square" rtlCol="0">
            <a:spAutoFit/>
          </a:bodyPr>
          <a:lstStyle/>
          <a:p>
            <a:pPr>
              <a:buClrTx/>
              <a:buSzTx/>
              <a:buFontTx/>
            </a:pP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性能衰减的过程</a:t>
            </a:r>
            <a:endParaRPr lang="zh-CN" altLang="en-US" sz="3400" b="1" dirty="0">
              <a:latin typeface="Arial" panose="020B0604020202020204" pitchFamily="34" charset="0"/>
              <a:ea typeface="汉仪旗黑-55简" panose="00020600040101010101" charset="-122"/>
              <a:sym typeface="+mn-ea"/>
            </a:endParaRPr>
          </a:p>
        </p:txBody>
      </p:sp>
      <p:sp>
        <p:nvSpPr>
          <p:cNvPr id="3" name="文本框 2"/>
          <p:cNvSpPr txBox="1"/>
          <p:nvPr/>
        </p:nvSpPr>
        <p:spPr>
          <a:xfrm>
            <a:off x="332740" y="1283653"/>
            <a:ext cx="5080000" cy="475615"/>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但实际上，通过我们的计算可以知道，性能是在不断地衰减的。我们来看一张统计图：</a:t>
            </a:r>
            <a:endParaRPr lang="zh-CN" altLang="en-US" sz="1250" b="0">
              <a:solidFill>
                <a:srgbClr val="353535"/>
              </a:solidFill>
              <a:latin typeface="Arial" panose="020B0604020202020204" pitchFamily="34" charset="0"/>
              <a:ea typeface="汉仪旗黑-55简" panose="00020600040101010101" charset="-122"/>
            </a:endParaRPr>
          </a:p>
        </p:txBody>
      </p:sp>
      <p:graphicFrame>
        <p:nvGraphicFramePr>
          <p:cNvPr id="4" name="表格 3"/>
          <p:cNvGraphicFramePr/>
          <p:nvPr/>
        </p:nvGraphicFramePr>
        <p:xfrm>
          <a:off x="388620" y="1872298"/>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5" name="图片 4"/>
          <p:cNvPicPr/>
          <p:nvPr/>
        </p:nvPicPr>
        <p:blipFill>
          <a:blip r:embed="rId1"/>
          <a:stretch>
            <a:fillRect/>
          </a:stretch>
        </p:blipFill>
        <p:spPr>
          <a:xfrm>
            <a:off x="241935" y="1872615"/>
            <a:ext cx="6311900" cy="3886200"/>
          </a:xfrm>
          <a:prstGeom prst="rect">
            <a:avLst/>
          </a:prstGeom>
          <a:noFill/>
          <a:ln w="9525">
            <a:noFill/>
          </a:ln>
        </p:spPr>
      </p:pic>
      <p:sp>
        <p:nvSpPr>
          <p:cNvPr id="6" name="文本框 5"/>
          <p:cNvSpPr txBox="1"/>
          <p:nvPr/>
        </p:nvSpPr>
        <p:spPr>
          <a:xfrm>
            <a:off x="6619240" y="1283970"/>
            <a:ext cx="3472180" cy="343090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通过红线的大致比对可以知道，当每线程每秒的请求数降到 55 左右的时候，TPS 就达到上限了，大概在 5000 左右，再接着往上增加线程已经没有用了，响应时间开始往上增加了。</a:t>
            </a:r>
            <a:r>
              <a:rPr lang="en-US" sz="1000" b="0">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这就是性能衰减的过程（题外话，在上图中，其实还有一个问题，就是在红线前面，性能在上升的过程中有几次抖动，这个抖动到后面变大了，也变频繁了，如果这是必然出现的抖</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动，那也是配置问题，希望你注意到这一点）。为什么要这么细致地描述性能衰减的过程呢？</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其实我就是想告诉你，</a:t>
            </a:r>
            <a:r>
              <a:rPr lang="zh-CN" sz="1250" b="1">
                <a:latin typeface="Arial" panose="020B0604020202020204" pitchFamily="34" charset="0"/>
                <a:ea typeface="汉仪旗黑-55简" panose="00020600040101010101" charset="-122"/>
              </a:rPr>
              <a:t>只要每线程每秒的 TPS 开始变少，就意味着性能瓶颈已经出现了。但是瓶颈出现之后，并不是说服务器的处理能力（这里我们用 TPS 来描述）会下降，应该说 TPS 仍然会上升，在性能不断衰减的过程中，TPS 就会达到上限</a:t>
            </a:r>
            <a:r>
              <a:rPr lang="zh-CN" sz="1250" b="0">
                <a:solidFill>
                  <a:srgbClr val="353535"/>
                </a:solidFill>
                <a:latin typeface="Arial" panose="020B0604020202020204" pitchFamily="34" charset="0"/>
                <a:ea typeface="汉仪旗黑-55简" panose="00020600040101010101" charset="-122"/>
              </a:rPr>
              <a:t>。</a:t>
            </a:r>
            <a:endParaRPr lang="zh-CN" altLang="en-US">
              <a:latin typeface="Arial" panose="020B0604020202020204" pitchFamily="34" charset="0"/>
              <a:ea typeface="汉仪旗黑-55简" panose="00020600040101010101" charset="-122"/>
            </a:endParaRPr>
          </a:p>
        </p:txBody>
      </p:sp>
      <p:sp>
        <p:nvSpPr>
          <p:cNvPr id="8" name="文本框 7"/>
          <p:cNvSpPr txBox="1"/>
          <p:nvPr/>
        </p:nvSpPr>
        <p:spPr>
          <a:xfrm>
            <a:off x="6619240" y="4714875"/>
            <a:ext cx="3472180" cy="175323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rPr>
              <a:t>那么我们是不是应该在性能衰减到最大 TPS 时就停止场景呢？因为停不停场景，取决于我们的场景目标，如果我们只是为了得到最大   TPS，那确实可以停止场景了。但是，如果我们要扩大化性能瓶颈，也就是说为了让瓶颈更为明显，就完全不需要停止场景，只要不报错，就接着往上压，一直压到我们要说的下一个话题——响应时间变长，需要拆分。</a:t>
            </a:r>
            <a:endParaRPr lang="zh-CN" altLang="en-US" sz="120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14045"/>
          </a:xfrm>
          <a:prstGeom prst="rect">
            <a:avLst/>
          </a:prstGeom>
          <a:noFill/>
        </p:spPr>
        <p:txBody>
          <a:bodyPr wrap="square" rtlCol="0">
            <a:spAutoFit/>
          </a:bodyPr>
          <a:lstStyle/>
          <a:p>
            <a:pPr>
              <a:buClrTx/>
              <a:buSzTx/>
              <a:buFontTx/>
            </a:pP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响应时间的拆分</a:t>
            </a:r>
            <a:endParaRPr lang="zh-CN" altLang="en-US" sz="3400" b="1" dirty="0">
              <a:latin typeface="Arial" panose="020B0604020202020204" pitchFamily="34" charset="0"/>
              <a:ea typeface="汉仪旗黑-55简" panose="00020600040101010101" charset="-122"/>
              <a:sym typeface="+mn-ea"/>
            </a:endParaRPr>
          </a:p>
        </p:txBody>
      </p:sp>
      <p:graphicFrame>
        <p:nvGraphicFramePr>
          <p:cNvPr id="4" name="表格 3"/>
          <p:cNvGraphicFramePr/>
          <p:nvPr/>
        </p:nvGraphicFramePr>
        <p:xfrm>
          <a:off x="388620" y="1872298"/>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sp>
        <p:nvSpPr>
          <p:cNvPr id="8" name="文本框 7"/>
          <p:cNvSpPr txBox="1"/>
          <p:nvPr/>
        </p:nvSpPr>
        <p:spPr>
          <a:xfrm>
            <a:off x="332740" y="1338580"/>
            <a:ext cx="7783830" cy="1014730"/>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在性能分析中，响应时间的拆分通常是一个分析起点。因为在性能场景中，不管是什么原</a:t>
            </a:r>
            <a:r>
              <a:rPr lang="en-US" sz="1200" b="0">
                <a:solidFill>
                  <a:srgbClr val="353535"/>
                </a:solidFill>
                <a:latin typeface="Arial" panose="020B0604020202020204" pitchFamily="34" charset="0"/>
                <a:ea typeface="汉仪旗黑-55简" panose="00020600040101010101" charset="-122"/>
                <a:cs typeface="微软雅黑" panose="020B0503020204020204" pitchFamily="34" charset="-122"/>
              </a:rPr>
              <a:t>   </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因，只要系统达到了瓶颈，再接着增加压力，肯定会导致响应时间的上升，直到超时为止。在判断了瓶颈之后，我们需要找到问题出现在什么地方。在压力工具上看到的响应时间，都是经过了后端的每一个系统的。那么，当响应时间变长，我们就要知道，它在哪个阶段时间变长了。我们看下这张图。</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pic>
        <p:nvPicPr>
          <p:cNvPr id="9" name="图片 8"/>
          <p:cNvPicPr/>
          <p:nvPr/>
        </p:nvPicPr>
        <p:blipFill>
          <a:blip r:embed="rId1"/>
          <a:stretch>
            <a:fillRect/>
          </a:stretch>
        </p:blipFill>
        <p:spPr>
          <a:xfrm>
            <a:off x="388620" y="2443480"/>
            <a:ext cx="4914900" cy="924560"/>
          </a:xfrm>
          <a:prstGeom prst="rect">
            <a:avLst/>
          </a:prstGeom>
          <a:noFill/>
          <a:ln w="9525">
            <a:noFill/>
          </a:ln>
        </p:spPr>
      </p:pic>
      <p:pic>
        <p:nvPicPr>
          <p:cNvPr id="45" name="image30.png"/>
          <p:cNvPicPr>
            <a:picLocks noChangeAspect="1"/>
          </p:cNvPicPr>
          <p:nvPr/>
        </p:nvPicPr>
        <p:blipFill>
          <a:blip r:embed="rId2" cstate="print"/>
          <a:stretch>
            <a:fillRect/>
          </a:stretch>
        </p:blipFill>
        <p:spPr>
          <a:xfrm>
            <a:off x="332740" y="4525645"/>
            <a:ext cx="4914265" cy="621665"/>
          </a:xfrm>
          <a:prstGeom prst="rect">
            <a:avLst/>
          </a:prstGeom>
        </p:spPr>
      </p:pic>
      <p:sp>
        <p:nvSpPr>
          <p:cNvPr id="103" name="文本框 102"/>
          <p:cNvSpPr txBox="1"/>
          <p:nvPr/>
        </p:nvSpPr>
        <p:spPr>
          <a:xfrm>
            <a:off x="332740" y="3531870"/>
            <a:ext cx="7710170" cy="82994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rPr>
              <a:t>在这样的拓扑中，我们仍然可以拆出来 t1 到 t8 的时间。只是实际动手的时候，思路一定要清晰，时间拆分是从哪里到哪里，要画出来，不能混乱。我们有很多手段可以进行时间的拆分，当然要看我们的应用支持哪一种。如果我们是这样的架构，拆分时间应该是比较清楚的。</a:t>
            </a:r>
            <a:endParaRPr lang="zh-CN" altLang="en-US" sz="1200" b="0">
              <a:solidFill>
                <a:srgbClr val="353535"/>
              </a:solidFill>
              <a:latin typeface="Arial" panose="020B0604020202020204" pitchFamily="34" charset="0"/>
              <a:ea typeface="汉仪旗黑-55简" panose="00020600040101010101" charset="-122"/>
            </a:endParaRPr>
          </a:p>
        </p:txBody>
      </p:sp>
      <p:sp>
        <p:nvSpPr>
          <p:cNvPr id="10" name="文本框 9"/>
          <p:cNvSpPr txBox="1"/>
          <p:nvPr/>
        </p:nvSpPr>
        <p:spPr>
          <a:xfrm>
            <a:off x="441325" y="5228590"/>
            <a:ext cx="7156450" cy="491490"/>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首先我们需要查看 Nginx 上的时间。日志里就可以通过配置 </a:t>
            </a:r>
            <a:r>
              <a:rPr lang="en-US" sz="1400" b="0" i="1">
                <a:solidFill>
                  <a:srgbClr val="353535"/>
                </a:solidFill>
                <a:latin typeface="Arial" panose="020B0604020202020204" pitchFamily="34" charset="0"/>
                <a:ea typeface="汉仪旗黑-55简" panose="00020600040101010101" charset="-122"/>
                <a:cs typeface="微软雅黑" panose="020B0503020204020204" pitchFamily="34" charset="-122"/>
              </a:rPr>
              <a:t>requestime</a:t>
            </a:r>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upstream_response_time 得到日志如下信息：</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graphicFrame>
        <p:nvGraphicFramePr>
          <p:cNvPr id="11" name="表格 10"/>
          <p:cNvGraphicFramePr/>
          <p:nvPr/>
        </p:nvGraphicFramePr>
        <p:xfrm>
          <a:off x="441325" y="594296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12" name="图片 11"/>
          <p:cNvPicPr/>
          <p:nvPr/>
        </p:nvPicPr>
        <p:blipFill>
          <a:blip r:embed="rId3"/>
          <a:stretch>
            <a:fillRect/>
          </a:stretch>
        </p:blipFill>
        <p:spPr>
          <a:xfrm>
            <a:off x="441325" y="5841365"/>
            <a:ext cx="6244590" cy="424815"/>
          </a:xfrm>
          <a:prstGeom prst="rect">
            <a:avLst/>
          </a:prstGeom>
          <a:noFill/>
          <a:ln w="9525">
            <a:noFill/>
          </a:ln>
        </p:spPr>
      </p:pic>
    </p:spTree>
  </p:cSld>
  <p:clrMapOvr>
    <a:masterClrMapping/>
  </p:clrMapOvr>
  <p:transition spd="slow">
    <p:push/>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14045"/>
          </a:xfrm>
          <a:prstGeom prst="rect">
            <a:avLst/>
          </a:prstGeom>
          <a:noFill/>
        </p:spPr>
        <p:txBody>
          <a:bodyPr wrap="square" rtlCol="0">
            <a:spAutoFit/>
          </a:bodyPr>
          <a:lstStyle/>
          <a:p>
            <a:pPr>
              <a:buClrTx/>
              <a:buSzTx/>
              <a:buFontTx/>
            </a:pPr>
            <a:r>
              <a:rPr lang="zh-CN" altLang="en-US" sz="3400" b="1">
                <a:latin typeface="Arial" panose="020B0604020202020204" pitchFamily="34" charset="0"/>
                <a:ea typeface="汉仪旗黑-55简" panose="00020600040101010101" charset="-122"/>
                <a:cs typeface="微软雅黑" panose="020B0503020204020204" pitchFamily="34" charset="-122"/>
                <a:sym typeface="+mn-ea"/>
              </a:rPr>
              <a:t>响应时间的拆分</a:t>
            </a:r>
            <a:endParaRPr lang="zh-CN" altLang="en-US" sz="3400" b="1" dirty="0">
              <a:latin typeface="Arial" panose="020B0604020202020204" pitchFamily="34" charset="0"/>
              <a:ea typeface="汉仪旗黑-55简" panose="00020600040101010101" charset="-122"/>
              <a:sym typeface="+mn-ea"/>
            </a:endParaRPr>
          </a:p>
        </p:txBody>
      </p:sp>
      <p:sp>
        <p:nvSpPr>
          <p:cNvPr id="104" name="文本框 103"/>
          <p:cNvSpPr txBox="1"/>
          <p:nvPr/>
        </p:nvSpPr>
        <p:spPr>
          <a:xfrm>
            <a:off x="388620" y="1283653"/>
            <a:ext cx="5080000" cy="475615"/>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最后两列中，前面是请求时间的 28ms，后面是后端响应时间的 28ms。同时，我们再到 Tomcat 上去看时间。</a:t>
            </a:r>
            <a:endParaRPr lang="zh-CN" altLang="en-US" sz="1250" b="0">
              <a:solidFill>
                <a:srgbClr val="353535"/>
              </a:solidFill>
              <a:latin typeface="Arial" panose="020B0604020202020204" pitchFamily="34" charset="0"/>
              <a:ea typeface="汉仪旗黑-55简" panose="00020600040101010101" charset="-122"/>
            </a:endParaRPr>
          </a:p>
        </p:txBody>
      </p:sp>
      <p:pic>
        <p:nvPicPr>
          <p:cNvPr id="3" name="图片 2"/>
          <p:cNvPicPr/>
          <p:nvPr/>
        </p:nvPicPr>
        <p:blipFill>
          <a:blip r:embed="rId1"/>
          <a:stretch>
            <a:fillRect/>
          </a:stretch>
        </p:blipFill>
        <p:spPr>
          <a:xfrm>
            <a:off x="388620" y="1759585"/>
            <a:ext cx="6068695" cy="483235"/>
          </a:xfrm>
          <a:prstGeom prst="rect">
            <a:avLst/>
          </a:prstGeom>
          <a:noFill/>
          <a:ln w="9525">
            <a:noFill/>
          </a:ln>
        </p:spPr>
      </p:pic>
      <p:sp>
        <p:nvSpPr>
          <p:cNvPr id="105" name="文本框 104"/>
          <p:cNvSpPr txBox="1"/>
          <p:nvPr/>
        </p:nvSpPr>
        <p:spPr>
          <a:xfrm>
            <a:off x="332740" y="2334895"/>
            <a:ext cx="7289800" cy="28321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请求时间消耗了 28ms，响应时间消耗了 27ms。接着再来看一下前端的时间消耗。</a:t>
            </a:r>
            <a:endParaRPr lang="zh-CN" altLang="en-US" sz="1250" b="0">
              <a:solidFill>
                <a:srgbClr val="353535"/>
              </a:solidFill>
              <a:latin typeface="Arial" panose="020B0604020202020204" pitchFamily="34" charset="0"/>
              <a:ea typeface="汉仪旗黑-55简" panose="00020600040101010101" charset="-122"/>
            </a:endParaRPr>
          </a:p>
        </p:txBody>
      </p:sp>
      <p:pic>
        <p:nvPicPr>
          <p:cNvPr id="5" name="图片 4"/>
          <p:cNvPicPr/>
          <p:nvPr/>
        </p:nvPicPr>
        <p:blipFill>
          <a:blip r:embed="rId2"/>
          <a:stretch>
            <a:fillRect/>
          </a:stretch>
        </p:blipFill>
        <p:spPr>
          <a:xfrm>
            <a:off x="332740" y="2618105"/>
            <a:ext cx="5473065" cy="2178685"/>
          </a:xfrm>
          <a:prstGeom prst="rect">
            <a:avLst/>
          </a:prstGeom>
          <a:noFill/>
          <a:ln w="9525">
            <a:noFill/>
          </a:ln>
        </p:spPr>
      </p:pic>
      <p:sp>
        <p:nvSpPr>
          <p:cNvPr id="106" name="文本框 105"/>
          <p:cNvSpPr txBox="1"/>
          <p:nvPr/>
        </p:nvSpPr>
        <p:spPr>
          <a:xfrm>
            <a:off x="332740" y="5085080"/>
            <a:ext cx="7716520" cy="460375"/>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cs typeface="微软雅黑" panose="020B0503020204020204" pitchFamily="34" charset="-122"/>
              </a:rPr>
              <a:t>从这里可以看到，从发出请求到接收到第一个字节，即 TTFB 是 55.01ms，内容下载用了11.75ms。从这就可以看得出 Nginx 基本上没消耗时间，因为它和 Tomcat 上的请求响应时间非常接近。</a:t>
            </a:r>
            <a:endParaRPr lang="zh-CN" altLang="en-US" sz="1200" b="0">
              <a:solidFill>
                <a:srgbClr val="353535"/>
              </a:solidFill>
              <a:latin typeface="Arial" panose="020B0604020202020204" pitchFamily="34" charset="0"/>
              <a:ea typeface="汉仪旗黑-55简" panose="00020600040101010101" charset="-122"/>
              <a:cs typeface="微软雅黑" panose="020B0503020204020204" pitchFamily="34" charset="-122"/>
            </a:endParaRPr>
          </a:p>
        </p:txBody>
      </p:sp>
      <p:graphicFrame>
        <p:nvGraphicFramePr>
          <p:cNvPr id="6" name="表格 5"/>
          <p:cNvGraphicFramePr/>
          <p:nvPr/>
        </p:nvGraphicFramePr>
        <p:xfrm>
          <a:off x="388620" y="8071803"/>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sp>
        <p:nvSpPr>
          <p:cNvPr id="15" name="文本框 14"/>
          <p:cNvSpPr txBox="1"/>
          <p:nvPr/>
        </p:nvSpPr>
        <p:spPr>
          <a:xfrm>
            <a:off x="332740" y="5638165"/>
            <a:ext cx="7951470" cy="645160"/>
          </a:xfrm>
          <a:prstGeom prst="rect">
            <a:avLst/>
          </a:prstGeom>
          <a:noFill/>
          <a:ln w="9525">
            <a:noFill/>
          </a:ln>
        </p:spPr>
        <p:txBody>
          <a:bodyPr wrap="square">
            <a:spAutoFit/>
          </a:bodyPr>
          <a:p>
            <a:pPr indent="0"/>
            <a:r>
              <a:rPr lang="zh-CN" sz="1200" b="0">
                <a:solidFill>
                  <a:srgbClr val="353535"/>
                </a:solidFill>
                <a:latin typeface="Arial" panose="020B0604020202020204" pitchFamily="34" charset="0"/>
                <a:ea typeface="汉仪旗黑-55简" panose="00020600040101010101" charset="-122"/>
              </a:rPr>
              <a:t>其实不管我们用什么样的工具来监控，最终我们想得到的无非是每个环节消耗了多长时间。用日志也好，用链路监控工具也好，甚至抓包都可以。当我们拆分到了某个环节之后，就有了下一步的动作：构建分析决策树。</a:t>
            </a:r>
            <a:endParaRPr lang="zh-CN" altLang="en-US" sz="120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构建分析决策树</a:t>
            </a:r>
            <a:endParaRPr lang="zh-CN" sz="3400" b="1">
              <a:latin typeface="Arial" panose="020B0604020202020204" pitchFamily="34" charset="0"/>
              <a:ea typeface="汉仪旗黑-55简" panose="00020600040101010101" charset="-122"/>
              <a:sym typeface="+mn-ea"/>
            </a:endParaRPr>
          </a:p>
        </p:txBody>
      </p:sp>
      <p:sp>
        <p:nvSpPr>
          <p:cNvPr id="3" name="文本框 2"/>
          <p:cNvSpPr txBox="1"/>
          <p:nvPr/>
        </p:nvSpPr>
        <p:spPr>
          <a:xfrm>
            <a:off x="388620" y="1049655"/>
            <a:ext cx="8672195"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分析决策树，对性能测试分析人员实在是太重要了，是性能分析中不可或缺的一环。</a:t>
            </a:r>
            <a:r>
              <a:rPr lang="zh-CN" sz="1250" b="1">
                <a:latin typeface="Arial" panose="020B0604020202020204" pitchFamily="34" charset="0"/>
                <a:ea typeface="汉仪旗黑-55简" panose="00020600040101010101" charset="-122"/>
              </a:rPr>
              <a:t>它是对架构的梳理，是对系统的梳理，是对问题的梳理，是对查找证据链过程的梳理，是对分析思路的梳理。它起的是纵观全局，高屋建瓴的指导作用</a:t>
            </a:r>
            <a:r>
              <a:rPr lang="zh-CN" sz="1250" b="0">
                <a:solidFill>
                  <a:srgbClr val="353535"/>
                </a:solidFill>
                <a:latin typeface="Arial" panose="020B0604020202020204" pitchFamily="34" charset="0"/>
                <a:ea typeface="汉仪旗黑-55简" panose="00020600040101010101" charset="-122"/>
              </a:rPr>
              <a:t>。</a:t>
            </a:r>
            <a:endParaRPr lang="zh-CN" altLang="en-US">
              <a:latin typeface="Arial" panose="020B0604020202020204" pitchFamily="34" charset="0"/>
              <a:ea typeface="汉仪旗黑-55简" panose="00020600040101010101" charset="-122"/>
            </a:endParaRPr>
          </a:p>
        </p:txBody>
      </p:sp>
      <p:pic>
        <p:nvPicPr>
          <p:cNvPr id="57" name="image36.png"/>
          <p:cNvPicPr>
            <a:picLocks noChangeAspect="1"/>
          </p:cNvPicPr>
          <p:nvPr/>
        </p:nvPicPr>
        <p:blipFill>
          <a:blip r:embed="rId1" cstate="print"/>
          <a:stretch>
            <a:fillRect/>
          </a:stretch>
        </p:blipFill>
        <p:spPr>
          <a:xfrm>
            <a:off x="388620" y="2919413"/>
            <a:ext cx="6430010" cy="2855595"/>
          </a:xfrm>
          <a:prstGeom prst="rect">
            <a:avLst/>
          </a:prstGeom>
        </p:spPr>
      </p:pic>
      <p:sp>
        <p:nvSpPr>
          <p:cNvPr id="6" name="文本框 5"/>
          <p:cNvSpPr txBox="1"/>
          <p:nvPr/>
        </p:nvSpPr>
        <p:spPr>
          <a:xfrm>
            <a:off x="388620" y="1525270"/>
            <a:ext cx="8423275" cy="124523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性能做到了艺术的层级之后，分析决策树就是提炼出来的，可以触类旁通的方法论。而我要在这里跟你讲的，就是这样的方法论。应该说，所有的技术行业在面对自己的问题时，都需要有分析决策树。再广而推之的话，所有的问题都要有分析决策树来协助。通过上面的几个步骤，我们就会知道时间消耗在了哪个节点上。那么之后呢？又当如何？</a:t>
            </a:r>
            <a:r>
              <a:rPr lang="en-US" sz="1250" b="0">
                <a:solidFill>
                  <a:srgbClr val="353535"/>
                </a:solidFill>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总要找到根本的原因才可以吧，如下的分析决策图能有助于我们的分析：</a:t>
            </a:r>
            <a:endParaRPr lang="zh-CN" altLang="en-US">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1254760" y="2235835"/>
            <a:ext cx="9493250" cy="1905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28320" y="525033"/>
            <a:ext cx="3825378"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性能测试的分类</a:t>
            </a:r>
            <a:endParaRPr lang="zh-CN" altLang="en-US" sz="3400" b="1" dirty="0">
              <a:latin typeface="Arial" panose="020B0604020202020204" pitchFamily="34" charset="0"/>
              <a:ea typeface="汉仪旗黑-55简" panose="00020600040101010101" charset="-122"/>
            </a:endParaRPr>
          </a:p>
        </p:txBody>
      </p:sp>
      <p:sp>
        <p:nvSpPr>
          <p:cNvPr id="7" name="椭圆 6"/>
          <p:cNvSpPr/>
          <p:nvPr/>
        </p:nvSpPr>
        <p:spPr>
          <a:xfrm>
            <a:off x="1254603" y="2140269"/>
            <a:ext cx="95250" cy="95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椭圆 8"/>
          <p:cNvSpPr/>
          <p:nvPr/>
        </p:nvSpPr>
        <p:spPr>
          <a:xfrm>
            <a:off x="3616803" y="2140269"/>
            <a:ext cx="95250" cy="95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椭圆 12"/>
          <p:cNvSpPr/>
          <p:nvPr/>
        </p:nvSpPr>
        <p:spPr>
          <a:xfrm>
            <a:off x="5979003" y="2140269"/>
            <a:ext cx="95250" cy="95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 name="矩形 13"/>
          <p:cNvSpPr/>
          <p:nvPr/>
        </p:nvSpPr>
        <p:spPr>
          <a:xfrm>
            <a:off x="1019810" y="2851785"/>
            <a:ext cx="2206625" cy="3322955"/>
          </a:xfrm>
          <a:prstGeom prst="rect">
            <a:avLst/>
          </a:prstGeom>
        </p:spPr>
        <p:txBody>
          <a:bodyPr wrap="square">
            <a:spAutoFit/>
          </a:bodyPr>
          <a:p>
            <a:pPr algn="just">
              <a:lnSpc>
                <a:spcPct val="150000"/>
              </a:lnSpc>
              <a:spcBef>
                <a:spcPts val="0"/>
              </a:spcBef>
              <a:spcAft>
                <a:spcPts val="0"/>
              </a:spcAft>
            </a:pPr>
            <a:r>
              <a:rPr lang="zh-CN" altLang="en-US" sz="1400" dirty="0">
                <a:latin typeface="Arial" panose="020B0604020202020204" pitchFamily="34" charset="0"/>
                <a:ea typeface="汉仪旗黑-55简" panose="00020600040101010101" charset="-122"/>
              </a:rPr>
              <a:t>系统在高强度负载下的性能表现，</a:t>
            </a:r>
            <a:r>
              <a:rPr lang="zh-CN" altLang="en-US" sz="1400" b="1" dirty="0">
                <a:solidFill>
                  <a:srgbClr val="FF0000"/>
                </a:solidFill>
                <a:latin typeface="Arial" panose="020B0604020202020204" pitchFamily="34" charset="0"/>
                <a:ea typeface="汉仪旗黑-55简" panose="00020600040101010101" charset="-122"/>
              </a:rPr>
              <a:t>通过压力测试可以测试出系统能够承受的最大负载</a:t>
            </a:r>
            <a:r>
              <a:rPr lang="zh-CN" altLang="en-US" sz="1400" dirty="0">
                <a:latin typeface="Arial" panose="020B0604020202020204" pitchFamily="34" charset="0"/>
                <a:ea typeface="汉仪旗黑-55简" panose="00020600040101010101" charset="-122"/>
              </a:rPr>
              <a:t>。压测是一种寻求系统介于正常和不正常之间临界值的一种负载测试。压测不仅关注高负载下系统是否正常运行，同时关注负载减小后，系统是否能够恢复。</a:t>
            </a:r>
            <a:endParaRPr lang="zh-CN" altLang="en-US" sz="1400" dirty="0">
              <a:latin typeface="Arial" panose="020B0604020202020204" pitchFamily="34" charset="0"/>
              <a:ea typeface="汉仪旗黑-55简" panose="00020600040101010101" charset="-122"/>
            </a:endParaRPr>
          </a:p>
        </p:txBody>
      </p:sp>
      <p:sp>
        <p:nvSpPr>
          <p:cNvPr id="18" name="矩形 17"/>
          <p:cNvSpPr/>
          <p:nvPr/>
        </p:nvSpPr>
        <p:spPr>
          <a:xfrm>
            <a:off x="1128395" y="2471018"/>
            <a:ext cx="1099820" cy="423545"/>
          </a:xfrm>
          <a:prstGeom prst="rect">
            <a:avLst/>
          </a:prstGeom>
        </p:spPr>
        <p:txBody>
          <a:bodyPr wrap="none">
            <a:spAutoFit/>
          </a:bodyPr>
          <a:p>
            <a:pPr algn="l">
              <a:lnSpc>
                <a:spcPct val="120000"/>
              </a:lnSpc>
            </a:pPr>
            <a:r>
              <a:rPr lang="zh-CN" altLang="en-US" b="1" dirty="0">
                <a:solidFill>
                  <a:schemeClr val="accent1"/>
                </a:solidFill>
                <a:latin typeface="Arial" panose="020B0604020202020204" pitchFamily="34" charset="0"/>
                <a:ea typeface="汉仪旗黑-55简" panose="00020600040101010101" charset="-122"/>
              </a:rPr>
              <a:t>压力测试</a:t>
            </a:r>
            <a:endParaRPr lang="zh-CN" altLang="en-US" b="1" dirty="0">
              <a:solidFill>
                <a:schemeClr val="accent1"/>
              </a:solidFill>
              <a:latin typeface="Arial" panose="020B0604020202020204" pitchFamily="34" charset="0"/>
              <a:ea typeface="汉仪旗黑-55简" panose="00020600040101010101" charset="-122"/>
            </a:endParaRPr>
          </a:p>
        </p:txBody>
      </p:sp>
      <p:sp>
        <p:nvSpPr>
          <p:cNvPr id="19" name="矩形 18"/>
          <p:cNvSpPr/>
          <p:nvPr/>
        </p:nvSpPr>
        <p:spPr>
          <a:xfrm>
            <a:off x="3490595" y="2869062"/>
            <a:ext cx="2107287" cy="1706880"/>
          </a:xfrm>
          <a:prstGeom prst="rect">
            <a:avLst/>
          </a:prstGeom>
        </p:spPr>
        <p:txBody>
          <a:bodyPr wrap="square">
            <a:spAutoFit/>
          </a:bodyPr>
          <a:p>
            <a:pPr algn="just">
              <a:lnSpc>
                <a:spcPct val="150000"/>
              </a:lnSpc>
              <a:spcBef>
                <a:spcPts val="0"/>
              </a:spcBef>
              <a:spcAft>
                <a:spcPts val="0"/>
              </a:spcAft>
            </a:pPr>
            <a:r>
              <a:rPr lang="zh-CN" altLang="en-US" sz="1400" b="1" dirty="0">
                <a:solidFill>
                  <a:srgbClr val="FF0000"/>
                </a:solidFill>
                <a:latin typeface="Arial" panose="020B0604020202020204" pitchFamily="34" charset="0"/>
                <a:ea typeface="汉仪旗黑-55简" panose="00020600040101010101" charset="-122"/>
              </a:rPr>
              <a:t>确定系统可处理同时在线的最大用户数</a:t>
            </a:r>
            <a:r>
              <a:rPr lang="zh-CN" altLang="en-US" sz="1400" dirty="0">
                <a:latin typeface="Arial" panose="020B0604020202020204" pitchFamily="34" charset="0"/>
                <a:ea typeface="汉仪旗黑-55简" panose="00020600040101010101" charset="-122"/>
              </a:rPr>
              <a:t>，使系统承受超额的数据容量来发现它是否能够正确处理。</a:t>
            </a:r>
            <a:endParaRPr lang="zh-CN" altLang="en-US" sz="1400" dirty="0">
              <a:latin typeface="Arial" panose="020B0604020202020204" pitchFamily="34" charset="0"/>
              <a:ea typeface="汉仪旗黑-55简" panose="00020600040101010101" charset="-122"/>
            </a:endParaRPr>
          </a:p>
        </p:txBody>
      </p:sp>
      <p:sp>
        <p:nvSpPr>
          <p:cNvPr id="20" name="矩形 19"/>
          <p:cNvSpPr/>
          <p:nvPr/>
        </p:nvSpPr>
        <p:spPr>
          <a:xfrm>
            <a:off x="3490595" y="2471018"/>
            <a:ext cx="1099820" cy="423545"/>
          </a:xfrm>
          <a:prstGeom prst="rect">
            <a:avLst/>
          </a:prstGeom>
        </p:spPr>
        <p:txBody>
          <a:bodyPr wrap="none">
            <a:spAutoFit/>
          </a:bodyPr>
          <a:p>
            <a:pPr algn="l">
              <a:lnSpc>
                <a:spcPct val="120000"/>
              </a:lnSpc>
            </a:pPr>
            <a:r>
              <a:rPr lang="zh-CN" altLang="en-US" b="1" dirty="0">
                <a:solidFill>
                  <a:schemeClr val="accent1"/>
                </a:solidFill>
                <a:latin typeface="Arial" panose="020B0604020202020204" pitchFamily="34" charset="0"/>
                <a:ea typeface="汉仪旗黑-55简" panose="00020600040101010101" charset="-122"/>
              </a:rPr>
              <a:t>容量测试</a:t>
            </a:r>
            <a:endParaRPr lang="zh-CN" altLang="en-US" b="1" dirty="0">
              <a:solidFill>
                <a:schemeClr val="accent1"/>
              </a:solidFill>
              <a:latin typeface="Arial" panose="020B0604020202020204" pitchFamily="34" charset="0"/>
              <a:ea typeface="汉仪旗黑-55简" panose="00020600040101010101" charset="-122"/>
            </a:endParaRPr>
          </a:p>
        </p:txBody>
      </p:sp>
      <p:sp>
        <p:nvSpPr>
          <p:cNvPr id="21" name="矩形 20"/>
          <p:cNvSpPr/>
          <p:nvPr/>
        </p:nvSpPr>
        <p:spPr>
          <a:xfrm>
            <a:off x="5852795" y="2851917"/>
            <a:ext cx="2107287" cy="2030095"/>
          </a:xfrm>
          <a:prstGeom prst="rect">
            <a:avLst/>
          </a:prstGeom>
        </p:spPr>
        <p:txBody>
          <a:bodyPr wrap="square">
            <a:spAutoFit/>
          </a:bodyPr>
          <a:p>
            <a:pPr algn="just">
              <a:lnSpc>
                <a:spcPct val="150000"/>
              </a:lnSpc>
              <a:spcBef>
                <a:spcPts val="0"/>
              </a:spcBef>
              <a:spcAft>
                <a:spcPts val="0"/>
              </a:spcAft>
            </a:pPr>
            <a:r>
              <a:rPr lang="zh-CN" altLang="en-US" sz="1400" dirty="0">
                <a:latin typeface="Arial" panose="020B0604020202020204" pitchFamily="34" charset="0"/>
                <a:ea typeface="汉仪旗黑-55简" panose="00020600040101010101" charset="-122"/>
              </a:rPr>
              <a:t>在特定的负载下，运行一定周期，对被测系统进行一系列的正常操作，</a:t>
            </a:r>
            <a:r>
              <a:rPr lang="zh-CN" altLang="en-US" sz="1400" b="1" dirty="0">
                <a:solidFill>
                  <a:srgbClr val="FF0000"/>
                </a:solidFill>
                <a:latin typeface="Arial" panose="020B0604020202020204" pitchFamily="34" charset="0"/>
                <a:ea typeface="汉仪旗黑-55简" panose="00020600040101010101" charset="-122"/>
              </a:rPr>
              <a:t>观察各个系统性能指标变化以及系统是否能够长期稳定运行</a:t>
            </a:r>
            <a:r>
              <a:rPr lang="zh-CN" altLang="en-US" sz="1400" dirty="0">
                <a:latin typeface="Arial" panose="020B0604020202020204" pitchFamily="34" charset="0"/>
                <a:ea typeface="汉仪旗黑-55简" panose="00020600040101010101" charset="-122"/>
              </a:rPr>
              <a:t>。</a:t>
            </a:r>
            <a:endParaRPr lang="zh-CN" altLang="en-US" sz="1400" dirty="0">
              <a:latin typeface="Arial" panose="020B0604020202020204" pitchFamily="34" charset="0"/>
              <a:ea typeface="汉仪旗黑-55简" panose="00020600040101010101" charset="-122"/>
            </a:endParaRPr>
          </a:p>
        </p:txBody>
      </p:sp>
      <p:sp>
        <p:nvSpPr>
          <p:cNvPr id="22" name="矩形 21"/>
          <p:cNvSpPr/>
          <p:nvPr/>
        </p:nvSpPr>
        <p:spPr>
          <a:xfrm>
            <a:off x="5852795" y="2471018"/>
            <a:ext cx="1329055" cy="423545"/>
          </a:xfrm>
          <a:prstGeom prst="rect">
            <a:avLst/>
          </a:prstGeom>
        </p:spPr>
        <p:txBody>
          <a:bodyPr wrap="none">
            <a:spAutoFit/>
          </a:bodyPr>
          <a:p>
            <a:pPr algn="l">
              <a:lnSpc>
                <a:spcPct val="120000"/>
              </a:lnSpc>
            </a:pPr>
            <a:r>
              <a:rPr lang="zh-CN" altLang="en-US" b="1" dirty="0">
                <a:solidFill>
                  <a:schemeClr val="accent1"/>
                </a:solidFill>
                <a:latin typeface="Arial" panose="020B0604020202020204" pitchFamily="34" charset="0"/>
                <a:ea typeface="汉仪旗黑-55简" panose="00020600040101010101" charset="-122"/>
              </a:rPr>
              <a:t>稳定性测试</a:t>
            </a:r>
            <a:endParaRPr lang="zh-CN" altLang="en-US" b="1" dirty="0">
              <a:solidFill>
                <a:schemeClr val="accent1"/>
              </a:solidFill>
              <a:latin typeface="Arial" panose="020B0604020202020204" pitchFamily="34" charset="0"/>
              <a:ea typeface="汉仪旗黑-55简" panose="00020600040101010101" charset="-122"/>
            </a:endParaRPr>
          </a:p>
        </p:txBody>
      </p:sp>
      <p:sp>
        <p:nvSpPr>
          <p:cNvPr id="26" name="椭圆 25"/>
          <p:cNvSpPr/>
          <p:nvPr/>
        </p:nvSpPr>
        <p:spPr>
          <a:xfrm>
            <a:off x="8480903" y="2187894"/>
            <a:ext cx="95250" cy="95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文本框 28"/>
          <p:cNvSpPr txBox="1"/>
          <p:nvPr/>
        </p:nvSpPr>
        <p:spPr>
          <a:xfrm>
            <a:off x="8218170" y="2445385"/>
            <a:ext cx="1099820" cy="423545"/>
          </a:xfrm>
          <a:prstGeom prst="rect">
            <a:avLst/>
          </a:prstGeom>
          <a:noFill/>
        </p:spPr>
        <p:txBody>
          <a:bodyPr wrap="none" rtlCol="0" anchor="t">
            <a:spAutoFit/>
          </a:bodyPr>
          <a:p>
            <a:pPr algn="l">
              <a:lnSpc>
                <a:spcPct val="120000"/>
              </a:lnSpc>
            </a:pPr>
            <a:r>
              <a:rPr lang="zh-CN" altLang="en-US" b="1" dirty="0">
                <a:solidFill>
                  <a:schemeClr val="accent1"/>
                </a:solidFill>
                <a:latin typeface="Arial" panose="020B0604020202020204" pitchFamily="34" charset="0"/>
                <a:ea typeface="汉仪旗黑-55简" panose="00020600040101010101" charset="-122"/>
                <a:sym typeface="+mn-ea"/>
              </a:rPr>
              <a:t>负载测试</a:t>
            </a:r>
            <a:endParaRPr lang="zh-CN" altLang="en-US" b="1" dirty="0" smtClean="0">
              <a:solidFill>
                <a:schemeClr val="accent1"/>
              </a:solidFill>
              <a:latin typeface="Arial" panose="020B0604020202020204" pitchFamily="34" charset="0"/>
              <a:ea typeface="汉仪旗黑-55简" panose="00020600040101010101" charset="-122"/>
              <a:sym typeface="+mn-ea"/>
            </a:endParaRPr>
          </a:p>
        </p:txBody>
      </p:sp>
      <p:sp>
        <p:nvSpPr>
          <p:cNvPr id="32" name="文本框 31"/>
          <p:cNvSpPr txBox="1"/>
          <p:nvPr/>
        </p:nvSpPr>
        <p:spPr>
          <a:xfrm>
            <a:off x="8218170" y="2848610"/>
            <a:ext cx="2530475" cy="2353310"/>
          </a:xfrm>
          <a:prstGeom prst="rect">
            <a:avLst/>
          </a:prstGeom>
          <a:noFill/>
        </p:spPr>
        <p:txBody>
          <a:bodyPr wrap="square" rtlCol="0" anchor="t">
            <a:spAutoFit/>
          </a:bodyPr>
          <a:p>
            <a:pPr algn="just">
              <a:lnSpc>
                <a:spcPct val="150000"/>
              </a:lnSpc>
              <a:spcBef>
                <a:spcPts val="0"/>
              </a:spcBef>
              <a:spcAft>
                <a:spcPts val="0"/>
              </a:spcAft>
            </a:pPr>
            <a:r>
              <a:rPr lang="zh-CN" altLang="en-US" sz="1400" dirty="0">
                <a:latin typeface="Arial" panose="020B0604020202020204" pitchFamily="34" charset="0"/>
                <a:ea typeface="汉仪旗黑-55简" panose="00020600040101010101" charset="-122"/>
                <a:sym typeface="+mn-ea"/>
              </a:rPr>
              <a:t>系统在不同负载下的性能表现，通过负载测试能够测试出系统在各种负载下的</a:t>
            </a:r>
            <a:r>
              <a:rPr lang="zh-CN" altLang="en-US" sz="1400" b="1" dirty="0">
                <a:solidFill>
                  <a:srgbClr val="FF0000"/>
                </a:solidFill>
                <a:latin typeface="Arial" panose="020B0604020202020204" pitchFamily="34" charset="0"/>
                <a:ea typeface="汉仪旗黑-55简" panose="00020600040101010101" charset="-122"/>
                <a:sym typeface="+mn-ea"/>
              </a:rPr>
              <a:t>性能变化曲线，发现系统的性能拐点，从而找出系统的最佳性能</a:t>
            </a:r>
            <a:r>
              <a:rPr lang="zh-CN" altLang="en-US" sz="1400" dirty="0">
                <a:latin typeface="Arial" panose="020B0604020202020204" pitchFamily="34" charset="0"/>
                <a:ea typeface="汉仪旗黑-55简" panose="00020600040101010101" charset="-122"/>
                <a:sym typeface="+mn-ea"/>
              </a:rPr>
              <a:t>。举例：用户并发测试（递增并发用户数，查看系统性能指标变化）。</a:t>
            </a:r>
            <a:endParaRPr lang="zh-CN" altLang="en-US" sz="1400" dirty="0">
              <a:latin typeface="Arial" panose="020B0604020202020204" pitchFamily="34" charset="0"/>
              <a:ea typeface="汉仪旗黑-55简" panose="00020600040101010101" charset="-122"/>
              <a:sym typeface="+mn-ea"/>
            </a:endParaRPr>
          </a:p>
        </p:txBody>
      </p:sp>
      <p:sp>
        <p:nvSpPr>
          <p:cNvPr id="43" name="文本框 42"/>
          <p:cNvSpPr txBox="1"/>
          <p:nvPr/>
        </p:nvSpPr>
        <p:spPr>
          <a:xfrm>
            <a:off x="5786755" y="1392555"/>
            <a:ext cx="752475" cy="599331"/>
          </a:xfrm>
          <a:prstGeom prst="rect">
            <a:avLst/>
          </a:prstGeom>
          <a:noFill/>
        </p:spPr>
        <p:txBody>
          <a:bodyPr wrap="square" rtlCol="0">
            <a:spAutoFit/>
          </a:bodyPr>
          <a:p>
            <a:pPr algn="l">
              <a:lnSpc>
                <a:spcPct val="120000"/>
              </a:lnSpc>
              <a:spcAft>
                <a:spcPts val="1200"/>
              </a:spcAft>
            </a:pPr>
            <a:r>
              <a:rPr lang="en-US" altLang="zh-CN" sz="3000" b="1" dirty="0">
                <a:solidFill>
                  <a:schemeClr val="accent1"/>
                </a:solidFill>
                <a:latin typeface="+mj-ea"/>
                <a:ea typeface="+mj-ea"/>
              </a:rPr>
              <a:t>03</a:t>
            </a:r>
            <a:endParaRPr lang="zh-CN" altLang="en-US" sz="3000" b="1" dirty="0">
              <a:solidFill>
                <a:schemeClr val="accent1"/>
              </a:solidFill>
              <a:latin typeface="+mj-ea"/>
              <a:ea typeface="+mj-ea"/>
            </a:endParaRPr>
          </a:p>
        </p:txBody>
      </p:sp>
      <p:sp>
        <p:nvSpPr>
          <p:cNvPr id="44" name="文本框 43"/>
          <p:cNvSpPr txBox="1"/>
          <p:nvPr/>
        </p:nvSpPr>
        <p:spPr>
          <a:xfrm>
            <a:off x="8199755" y="1384300"/>
            <a:ext cx="621030" cy="607695"/>
          </a:xfrm>
          <a:prstGeom prst="rect">
            <a:avLst/>
          </a:prstGeom>
          <a:noFill/>
        </p:spPr>
        <p:txBody>
          <a:bodyPr wrap="none" rtlCol="0" anchor="t">
            <a:spAutoFit/>
          </a:bodyPr>
          <a:p>
            <a:pPr algn="l">
              <a:lnSpc>
                <a:spcPct val="120000"/>
              </a:lnSpc>
              <a:spcAft>
                <a:spcPts val="1000"/>
              </a:spcAft>
            </a:pPr>
            <a:r>
              <a:rPr lang="en-US" altLang="zh-CN" sz="2800" b="1" dirty="0">
                <a:solidFill>
                  <a:schemeClr val="accent1"/>
                </a:solidFill>
                <a:latin typeface="+mj-ea"/>
                <a:ea typeface="+mj-ea"/>
                <a:sym typeface="+mn-ea"/>
              </a:rPr>
              <a:t>04</a:t>
            </a:r>
            <a:endParaRPr lang="en-US" altLang="zh-CN" sz="2800" b="1" dirty="0" smtClean="0">
              <a:solidFill>
                <a:schemeClr val="accent1"/>
              </a:solidFill>
              <a:latin typeface="+mj-ea"/>
              <a:ea typeface="+mj-ea"/>
              <a:sym typeface="+mn-ea"/>
            </a:endParaRPr>
          </a:p>
        </p:txBody>
      </p:sp>
      <p:sp>
        <p:nvSpPr>
          <p:cNvPr id="45" name="文本框 44"/>
          <p:cNvSpPr txBox="1"/>
          <p:nvPr/>
        </p:nvSpPr>
        <p:spPr>
          <a:xfrm>
            <a:off x="1036320" y="1392555"/>
            <a:ext cx="727075" cy="645160"/>
          </a:xfrm>
          <a:prstGeom prst="rect">
            <a:avLst/>
          </a:prstGeom>
          <a:noFill/>
        </p:spPr>
        <p:txBody>
          <a:bodyPr wrap="square" rtlCol="0">
            <a:spAutoFit/>
          </a:bodyPr>
          <a:p>
            <a:pPr algn="l">
              <a:lnSpc>
                <a:spcPct val="120000"/>
              </a:lnSpc>
              <a:spcAft>
                <a:spcPts val="1200"/>
              </a:spcAft>
            </a:pPr>
            <a:r>
              <a:rPr lang="en-US" altLang="zh-CN" sz="3000" b="1" dirty="0">
                <a:solidFill>
                  <a:schemeClr val="accent1"/>
                </a:solidFill>
                <a:latin typeface="+mj-ea"/>
                <a:ea typeface="+mj-ea"/>
              </a:rPr>
              <a:t>01</a:t>
            </a:r>
            <a:endParaRPr lang="zh-CN" altLang="en-US" sz="3000" b="1" dirty="0">
              <a:solidFill>
                <a:schemeClr val="accent1"/>
              </a:solidFill>
              <a:latin typeface="+mj-ea"/>
              <a:ea typeface="+mj-ea"/>
            </a:endParaRPr>
          </a:p>
        </p:txBody>
      </p:sp>
      <p:sp>
        <p:nvSpPr>
          <p:cNvPr id="46" name="文本框 45"/>
          <p:cNvSpPr txBox="1"/>
          <p:nvPr/>
        </p:nvSpPr>
        <p:spPr>
          <a:xfrm>
            <a:off x="3398520" y="1392555"/>
            <a:ext cx="752475" cy="599331"/>
          </a:xfrm>
          <a:prstGeom prst="rect">
            <a:avLst/>
          </a:prstGeom>
          <a:noFill/>
        </p:spPr>
        <p:txBody>
          <a:bodyPr wrap="square" rtlCol="0">
            <a:spAutoFit/>
          </a:bodyPr>
          <a:p>
            <a:pPr algn="l">
              <a:lnSpc>
                <a:spcPct val="120000"/>
              </a:lnSpc>
              <a:spcAft>
                <a:spcPts val="1200"/>
              </a:spcAft>
            </a:pPr>
            <a:r>
              <a:rPr lang="en-US" altLang="zh-CN" sz="3000" b="1" dirty="0">
                <a:solidFill>
                  <a:schemeClr val="accent1"/>
                </a:solidFill>
                <a:latin typeface="+mj-ea"/>
                <a:ea typeface="+mj-ea"/>
              </a:rPr>
              <a:t>02</a:t>
            </a:r>
            <a:endParaRPr lang="zh-CN" altLang="en-US" sz="3000" b="1" dirty="0">
              <a:solidFill>
                <a:schemeClr val="accent1"/>
              </a:solidFill>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构建分析决策树</a:t>
            </a:r>
            <a:endParaRPr lang="zh-CN" sz="3400" b="1">
              <a:latin typeface="Arial" panose="020B0604020202020204" pitchFamily="34" charset="0"/>
              <a:ea typeface="汉仪旗黑-55简" panose="00020600040101010101" charset="-122"/>
              <a:sym typeface="+mn-ea"/>
            </a:endParaRPr>
          </a:p>
        </p:txBody>
      </p:sp>
      <p:sp>
        <p:nvSpPr>
          <p:cNvPr id="101" name="文本框 100"/>
          <p:cNvSpPr txBox="1"/>
          <p:nvPr/>
        </p:nvSpPr>
        <p:spPr>
          <a:xfrm>
            <a:off x="388620" y="934085"/>
            <a:ext cx="8063865"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我在这里，以数据库分析和操作系统分析举一下例子。首先我们看一下数据库分析决策树。比如针对 RDBMS 中的 MySQL，我们就可以画一个如下的决策树：</a:t>
            </a:r>
            <a:endParaRPr lang="zh-CN" altLang="en-US" sz="1250" b="0">
              <a:solidFill>
                <a:srgbClr val="353535"/>
              </a:solidFill>
              <a:latin typeface="Arial" panose="020B0604020202020204" pitchFamily="34" charset="0"/>
              <a:ea typeface="汉仪旗黑-55简" panose="00020600040101010101" charset="-122"/>
            </a:endParaRPr>
          </a:p>
        </p:txBody>
      </p:sp>
      <p:graphicFrame>
        <p:nvGraphicFramePr>
          <p:cNvPr id="4" name="表格 3"/>
          <p:cNvGraphicFramePr/>
          <p:nvPr>
            <p:custDataLst>
              <p:tags r:id="rId1"/>
            </p:custDataLst>
          </p:nvPr>
        </p:nvGraphicFramePr>
        <p:xfrm>
          <a:off x="3556000" y="300926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59" name="image37.png"/>
          <p:cNvPicPr>
            <a:picLocks noChangeAspect="1"/>
          </p:cNvPicPr>
          <p:nvPr/>
        </p:nvPicPr>
        <p:blipFill>
          <a:blip r:embed="rId2" cstate="print"/>
          <a:stretch>
            <a:fillRect/>
          </a:stretch>
        </p:blipFill>
        <p:spPr>
          <a:xfrm>
            <a:off x="142240" y="1487805"/>
            <a:ext cx="11906885" cy="5023485"/>
          </a:xfrm>
          <a:prstGeom prst="rect">
            <a:avLst/>
          </a:prstGeom>
        </p:spPr>
      </p:pic>
    </p:spTree>
  </p:cSld>
  <p:clrMapOvr>
    <a:masterClrMapping/>
  </p:clrMapOvr>
  <p:transition spd="slow">
    <p:push/>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构建分析决策树</a:t>
            </a:r>
            <a:endParaRPr lang="zh-CN" sz="3400" b="1">
              <a:latin typeface="Arial" panose="020B0604020202020204" pitchFamily="34" charset="0"/>
              <a:ea typeface="汉仪旗黑-55简" panose="00020600040101010101" charset="-122"/>
              <a:sym typeface="+mn-ea"/>
            </a:endParaRPr>
          </a:p>
        </p:txBody>
      </p:sp>
      <p:graphicFrame>
        <p:nvGraphicFramePr>
          <p:cNvPr id="4" name="表格 3"/>
          <p:cNvGraphicFramePr/>
          <p:nvPr>
            <p:custDataLst>
              <p:tags r:id="rId1"/>
            </p:custDataLst>
          </p:nvPr>
        </p:nvGraphicFramePr>
        <p:xfrm>
          <a:off x="3556000" y="300926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sp>
        <p:nvSpPr>
          <p:cNvPr id="3" name="文本框 2"/>
          <p:cNvSpPr txBox="1"/>
          <p:nvPr/>
        </p:nvSpPr>
        <p:spPr>
          <a:xfrm>
            <a:off x="388620" y="988060"/>
            <a:ext cx="9026525" cy="85280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关于数据库的我们就不举更多的例子了。在这里只是为了告诉你，在分析决策树的创建过程中，有非常多的相互依赖关系。</a:t>
            </a:r>
            <a:r>
              <a:rPr lang="en-US" sz="1200" b="0">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然后我们再来看一下操作系统分析决策树，我在这里需要强调一下，操作系统的分析决策树，不可以绕过。 </a:t>
            </a:r>
            <a:endParaRPr lang="zh-CN" altLang="en-US">
              <a:latin typeface="Arial" panose="020B0604020202020204" pitchFamily="34" charset="0"/>
              <a:ea typeface="汉仪旗黑-55简" panose="00020600040101010101" charset="-122"/>
            </a:endParaRPr>
          </a:p>
        </p:txBody>
      </p:sp>
      <p:pic>
        <p:nvPicPr>
          <p:cNvPr id="5" name="图片 4"/>
          <p:cNvPicPr/>
          <p:nvPr/>
        </p:nvPicPr>
        <p:blipFill>
          <a:blip r:embed="rId2"/>
          <a:stretch>
            <a:fillRect/>
          </a:stretch>
        </p:blipFill>
        <p:spPr>
          <a:xfrm>
            <a:off x="495300" y="1725930"/>
            <a:ext cx="5318760" cy="4804410"/>
          </a:xfrm>
          <a:prstGeom prst="rect">
            <a:avLst/>
          </a:prstGeom>
          <a:noFill/>
          <a:ln w="9525">
            <a:noFill/>
          </a:ln>
        </p:spPr>
      </p:pic>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场景的比对</a:t>
            </a:r>
            <a:endParaRPr lang="zh-CN" sz="3400" b="1">
              <a:latin typeface="Arial" panose="020B0604020202020204" pitchFamily="34" charset="0"/>
              <a:ea typeface="汉仪旗黑-55简" panose="00020600040101010101" charset="-122"/>
              <a:sym typeface="+mn-ea"/>
            </a:endParaRPr>
          </a:p>
        </p:txBody>
      </p:sp>
      <p:graphicFrame>
        <p:nvGraphicFramePr>
          <p:cNvPr id="4" name="表格 3"/>
          <p:cNvGraphicFramePr/>
          <p:nvPr>
            <p:custDataLst>
              <p:tags r:id="rId1"/>
            </p:custDataLst>
          </p:nvPr>
        </p:nvGraphicFramePr>
        <p:xfrm>
          <a:off x="3556000" y="300926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sp>
        <p:nvSpPr>
          <p:cNvPr id="102" name="文本框 101"/>
          <p:cNvSpPr txBox="1"/>
          <p:nvPr/>
        </p:nvSpPr>
        <p:spPr>
          <a:xfrm>
            <a:off x="241935" y="1010920"/>
            <a:ext cx="8700770" cy="66802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为什么要写这一部分呢？因为我看到很多人对瓶颈的判断，并不那么精确，所以想写一下场景比对的建议。</a:t>
            </a:r>
            <a:endParaRPr lang="en-US" sz="1200" b="0">
              <a:latin typeface="Arial" panose="020B0604020202020204" pitchFamily="34" charset="0"/>
              <a:ea typeface="汉仪旗黑-55简" panose="00020600040101010101" charset="-122"/>
            </a:endParaRPr>
          </a:p>
          <a:p>
            <a:pPr indent="0"/>
            <a:r>
              <a:rPr lang="zh-CN" sz="1250" b="0">
                <a:solidFill>
                  <a:srgbClr val="353535"/>
                </a:solidFill>
                <a:latin typeface="Arial" panose="020B0604020202020204" pitchFamily="34" charset="0"/>
                <a:ea typeface="汉仪旗黑-55简" panose="00020600040101010101" charset="-122"/>
              </a:rPr>
              <a:t>其实简单来说，就一句话：当你觉得系统中哪个环节不行的时候，</a:t>
            </a:r>
            <a:r>
              <a:rPr lang="en-US" sz="1250" b="0">
                <a:solidFill>
                  <a:srgbClr val="353535"/>
                </a:solidFill>
                <a:latin typeface="Arial" panose="020B0604020202020204" pitchFamily="34" charset="0"/>
                <a:ea typeface="汉仪旗黑-55简" panose="00020600040101010101" charset="-122"/>
              </a:rPr>
              <a:t> </a:t>
            </a:r>
            <a:r>
              <a:rPr lang="zh-CN" sz="1250" b="0">
                <a:solidFill>
                  <a:srgbClr val="353535"/>
                </a:solidFill>
                <a:latin typeface="Arial" panose="020B0604020202020204" pitchFamily="34" charset="0"/>
                <a:ea typeface="汉仪旗黑-55简" panose="00020600040101010101" charset="-122"/>
              </a:rPr>
              <a:t>又没能力分析它，你可以直接做该环节的增加。举例来，我们现在有一个如下的架构：</a:t>
            </a:r>
            <a:endParaRPr lang="zh-CN" altLang="en-US">
              <a:latin typeface="Arial" panose="020B0604020202020204" pitchFamily="34" charset="0"/>
              <a:ea typeface="汉仪旗黑-55简" panose="00020600040101010101" charset="-122"/>
            </a:endParaRPr>
          </a:p>
        </p:txBody>
      </p:sp>
      <p:pic>
        <p:nvPicPr>
          <p:cNvPr id="67" name="image41.png"/>
          <p:cNvPicPr>
            <a:picLocks noChangeAspect="1"/>
          </p:cNvPicPr>
          <p:nvPr/>
        </p:nvPicPr>
        <p:blipFill>
          <a:blip r:embed="rId2" cstate="print"/>
          <a:stretch>
            <a:fillRect/>
          </a:stretch>
        </p:blipFill>
        <p:spPr>
          <a:xfrm>
            <a:off x="3297873" y="1751013"/>
            <a:ext cx="3895725" cy="581025"/>
          </a:xfrm>
          <a:prstGeom prst="rect">
            <a:avLst/>
          </a:prstGeom>
        </p:spPr>
      </p:pic>
      <p:sp>
        <p:nvSpPr>
          <p:cNvPr id="6" name="文本框 5"/>
          <p:cNvSpPr txBox="1"/>
          <p:nvPr/>
        </p:nvSpPr>
        <p:spPr>
          <a:xfrm>
            <a:off x="312420" y="2418080"/>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可以得到这样的结果：</a:t>
            </a:r>
            <a:endParaRPr lang="zh-CN" altLang="en-US" sz="1250" b="0">
              <a:solidFill>
                <a:srgbClr val="353535"/>
              </a:solidFill>
              <a:latin typeface="Arial" panose="020B0604020202020204" pitchFamily="34" charset="0"/>
              <a:ea typeface="汉仪旗黑-55简" panose="00020600040101010101" charset="-122"/>
            </a:endParaRPr>
          </a:p>
        </p:txBody>
      </p:sp>
      <p:pic>
        <p:nvPicPr>
          <p:cNvPr id="69" name="image42.png"/>
          <p:cNvPicPr>
            <a:picLocks noChangeAspect="1"/>
          </p:cNvPicPr>
          <p:nvPr/>
        </p:nvPicPr>
        <p:blipFill>
          <a:blip r:embed="rId3" cstate="print"/>
          <a:stretch>
            <a:fillRect/>
          </a:stretch>
        </p:blipFill>
        <p:spPr>
          <a:xfrm>
            <a:off x="2360295" y="2700973"/>
            <a:ext cx="6457950" cy="3827145"/>
          </a:xfrm>
          <a:prstGeom prst="rect">
            <a:avLst/>
          </a:prstGeom>
        </p:spPr>
      </p:pic>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场景的比对</a:t>
            </a:r>
            <a:endParaRPr lang="zh-CN" sz="3400" b="1">
              <a:latin typeface="Arial" panose="020B0604020202020204" pitchFamily="34" charset="0"/>
              <a:ea typeface="汉仪旗黑-55简" panose="00020600040101010101" charset="-122"/>
              <a:sym typeface="+mn-ea"/>
            </a:endParaRPr>
          </a:p>
        </p:txBody>
      </p:sp>
      <p:graphicFrame>
        <p:nvGraphicFramePr>
          <p:cNvPr id="4" name="表格 3"/>
          <p:cNvGraphicFramePr/>
          <p:nvPr>
            <p:custDataLst>
              <p:tags r:id="rId1"/>
            </p:custDataLst>
          </p:nvPr>
        </p:nvGraphicFramePr>
        <p:xfrm>
          <a:off x="3556000" y="3009265"/>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sp>
        <p:nvSpPr>
          <p:cNvPr id="102" name="文本框 101"/>
          <p:cNvSpPr txBox="1"/>
          <p:nvPr/>
        </p:nvSpPr>
        <p:spPr>
          <a:xfrm>
            <a:off x="241935" y="1010920"/>
            <a:ext cx="4935855" cy="66802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从 TPS 曲线中，我们可以明显看到系统是有瓶颈的，但是并不知道在哪里。鉴于系统架构如此简单，我们索性直接在某环节上加上一台服务器，变成这样：</a:t>
            </a:r>
            <a:endParaRPr lang="zh-CN" sz="1250" b="0">
              <a:solidFill>
                <a:srgbClr val="353535"/>
              </a:solidFill>
              <a:latin typeface="Arial" panose="020B0604020202020204" pitchFamily="34" charset="0"/>
              <a:ea typeface="汉仪旗黑-55简" panose="00020600040101010101" charset="-122"/>
            </a:endParaRPr>
          </a:p>
        </p:txBody>
      </p:sp>
      <p:pic>
        <p:nvPicPr>
          <p:cNvPr id="69" name="image42.png"/>
          <p:cNvPicPr>
            <a:picLocks noChangeAspect="1"/>
          </p:cNvPicPr>
          <p:nvPr/>
        </p:nvPicPr>
        <p:blipFill>
          <a:blip r:embed="rId2" cstate="print"/>
          <a:stretch>
            <a:fillRect/>
          </a:stretch>
        </p:blipFill>
        <p:spPr>
          <a:xfrm>
            <a:off x="5083810" y="2379028"/>
            <a:ext cx="6457950" cy="3827145"/>
          </a:xfrm>
          <a:prstGeom prst="rect">
            <a:avLst/>
          </a:prstGeom>
        </p:spPr>
      </p:pic>
      <p:pic>
        <p:nvPicPr>
          <p:cNvPr id="71" name="image43.png"/>
          <p:cNvPicPr>
            <a:picLocks noChangeAspect="1"/>
          </p:cNvPicPr>
          <p:nvPr/>
        </p:nvPicPr>
        <p:blipFill>
          <a:blip r:embed="rId3" cstate="print"/>
          <a:stretch>
            <a:fillRect/>
          </a:stretch>
        </p:blipFill>
        <p:spPr>
          <a:xfrm>
            <a:off x="241935" y="2073593"/>
            <a:ext cx="4237990" cy="1666875"/>
          </a:xfrm>
          <a:prstGeom prst="rect">
            <a:avLst/>
          </a:prstGeom>
        </p:spPr>
      </p:pic>
      <p:sp>
        <p:nvSpPr>
          <p:cNvPr id="3" name="文本框 2"/>
          <p:cNvSpPr txBox="1"/>
          <p:nvPr/>
        </p:nvSpPr>
        <p:spPr>
          <a:xfrm>
            <a:off x="5177790" y="1887220"/>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然后得到如下数据：</a:t>
            </a:r>
            <a:endParaRPr lang="zh-CN" altLang="en-US" sz="125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41935" y="861695"/>
            <a:ext cx="7260648"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88620" y="195580"/>
            <a:ext cx="7209155" cy="666115"/>
          </a:xfrm>
          <a:prstGeom prst="rect">
            <a:avLst/>
          </a:prstGeom>
          <a:noFill/>
        </p:spPr>
        <p:txBody>
          <a:bodyPr wrap="square" rtlCol="0">
            <a:spAutoFit/>
          </a:bodyPr>
          <a:lstStyle/>
          <a:p>
            <a:pPr>
              <a:lnSpc>
                <a:spcPct val="110000"/>
              </a:lnSpc>
            </a:pPr>
            <a:r>
              <a:rPr lang="zh-CN" sz="3400" b="1">
                <a:latin typeface="Arial" panose="020B0604020202020204" pitchFamily="34" charset="0"/>
                <a:ea typeface="汉仪旗黑-55简" panose="00020600040101010101" charset="-122"/>
                <a:sym typeface="+mn-ea"/>
              </a:rPr>
              <a:t>场景的比对</a:t>
            </a:r>
            <a:endParaRPr lang="zh-CN" sz="3400" b="1">
              <a:latin typeface="Arial" panose="020B0604020202020204" pitchFamily="34" charset="0"/>
              <a:ea typeface="汉仪旗黑-55简" panose="00020600040101010101" charset="-122"/>
              <a:sym typeface="+mn-ea"/>
            </a:endParaRPr>
          </a:p>
        </p:txBody>
      </p:sp>
      <p:sp>
        <p:nvSpPr>
          <p:cNvPr id="3" name="文本框 2"/>
          <p:cNvSpPr txBox="1"/>
          <p:nvPr/>
        </p:nvSpPr>
        <p:spPr>
          <a:xfrm>
            <a:off x="508000" y="1031240"/>
            <a:ext cx="4478020" cy="475615"/>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哟，没好使！怎么办？再接着加其他节点，我加了更多的 JMeter 机器。</a:t>
            </a:r>
            <a:endParaRPr lang="zh-CN" altLang="en-US" sz="1250" b="0">
              <a:solidFill>
                <a:srgbClr val="353535"/>
              </a:solidFill>
              <a:latin typeface="Arial" panose="020B0604020202020204" pitchFamily="34" charset="0"/>
              <a:ea typeface="汉仪旗黑-55简" panose="00020600040101010101" charset="-122"/>
            </a:endParaRPr>
          </a:p>
        </p:txBody>
      </p:sp>
      <p:graphicFrame>
        <p:nvGraphicFramePr>
          <p:cNvPr id="5" name="表格 4"/>
          <p:cNvGraphicFramePr/>
          <p:nvPr/>
        </p:nvGraphicFramePr>
        <p:xfrm>
          <a:off x="3556000" y="1951672"/>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8" name="图片 7"/>
          <p:cNvPicPr/>
          <p:nvPr/>
        </p:nvPicPr>
        <p:blipFill>
          <a:blip r:embed="rId1"/>
          <a:stretch>
            <a:fillRect/>
          </a:stretch>
        </p:blipFill>
        <p:spPr>
          <a:xfrm>
            <a:off x="450215" y="2603182"/>
            <a:ext cx="4238625" cy="1524000"/>
          </a:xfrm>
          <a:prstGeom prst="rect">
            <a:avLst/>
          </a:prstGeom>
          <a:noFill/>
          <a:ln w="9525">
            <a:noFill/>
          </a:ln>
        </p:spPr>
      </p:pic>
      <p:sp>
        <p:nvSpPr>
          <p:cNvPr id="9" name="文本框 8"/>
          <p:cNvSpPr txBox="1"/>
          <p:nvPr/>
        </p:nvSpPr>
        <p:spPr>
          <a:xfrm>
            <a:off x="5208905" y="1223962"/>
            <a:ext cx="5080000" cy="283210"/>
          </a:xfrm>
          <a:prstGeom prst="rect">
            <a:avLst/>
          </a:prstGeom>
          <a:noFill/>
          <a:ln w="9525">
            <a:noFill/>
          </a:ln>
        </p:spPr>
        <p:txBody>
          <a:bodyPr>
            <a:spAutoFit/>
          </a:bodyPr>
          <a:p>
            <a:pPr indent="0"/>
            <a:r>
              <a:rPr lang="zh-CN" sz="1250" b="0">
                <a:solidFill>
                  <a:srgbClr val="353535"/>
                </a:solidFill>
                <a:latin typeface="Arial" panose="020B0604020202020204" pitchFamily="34" charset="0"/>
                <a:ea typeface="汉仪旗黑-55简" panose="00020600040101010101" charset="-122"/>
              </a:rPr>
              <a:t>再来看下结果：</a:t>
            </a:r>
            <a:endParaRPr lang="zh-CN" altLang="en-US" sz="1250" b="0">
              <a:solidFill>
                <a:srgbClr val="353535"/>
              </a:solidFill>
              <a:latin typeface="Arial" panose="020B0604020202020204" pitchFamily="34" charset="0"/>
              <a:ea typeface="汉仪旗黑-55简" panose="00020600040101010101" charset="-122"/>
            </a:endParaRPr>
          </a:p>
        </p:txBody>
      </p:sp>
      <p:graphicFrame>
        <p:nvGraphicFramePr>
          <p:cNvPr id="10" name="表格 9"/>
          <p:cNvGraphicFramePr/>
          <p:nvPr/>
        </p:nvGraphicFramePr>
        <p:xfrm>
          <a:off x="3556000" y="3289617"/>
          <a:ext cx="0" cy="0"/>
        </p:xfrm>
        <a:graphic>
          <a:graphicData uri="http://schemas.openxmlformats.org/drawingml/2006/table">
            <a:tbl>
              <a:tblPr firstRow="1" bandRow="1">
                <a:tableStyleId>{5940675A-B579-460E-94D1-54222C63F5DA}</a:tableStyleId>
              </a:tblPr>
              <a:tblGrid>
                <a:gridCol w="0"/>
                <a:gridCol w="0"/>
              </a:tblGrid>
              <a:tr h="0">
                <a:tc>
                  <a:txBody>
                    <a:bodyPr/>
                    <a:p>
                      <a:pPr indent="0">
                        <a:buNone/>
                      </a:pPr>
                      <a:endParaRPr lang="zh-CN" altLang="en-US" b="0">
                        <a:latin typeface="Arial" panose="020B0604020202020204" pitchFamily="34" charset="0"/>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a:buNone/>
                      </a:pPr>
                      <a:endParaRPr lang="zh-CN" altLang="en-US">
                        <a:ea typeface="汉仪旗黑-55简" panose="00020600040101010101" charset="-122"/>
                      </a:endParaRPr>
                    </a:p>
                  </a:txBody>
                  <a:tcPr>
                    <a:lnL>
                      <a:noFill/>
                    </a:lnL>
                    <a:lnR>
                      <a:noFill/>
                    </a:lnR>
                    <a:lnT>
                      <a:noFill/>
                    </a:lnT>
                    <a:lnB cap="flat">
                      <a:noFill/>
                    </a:lnB>
                    <a:lnTlToBr>
                      <a:noFill/>
                    </a:lnTlToBr>
                    <a:lnBlToTr>
                      <a:noFill/>
                    </a:lnBlToTr>
                    <a:solidFill>
                      <a:srgbClr val="FFFFFF"/>
                    </a:solidFill>
                  </a:tcPr>
                </a:tc>
              </a:tr>
              <a:tr h="0">
                <a:tc>
                  <a:txBody>
                    <a:bodyPr/>
                    <a:p>
                      <a:pPr indent="0">
                        <a:buNone/>
                      </a:pPr>
                      <a:endParaRPr lang="zh-CN" altLang="en-US">
                        <a:ea typeface="汉仪旗黑-55简" panose="00020600040101010101" charset="-122"/>
                      </a:endParaRPr>
                    </a:p>
                  </a:txBody>
                  <a:tcPr>
                    <a:lnL>
                      <a:noFill/>
                    </a:lnL>
                    <a:lnR>
                      <a:noFill/>
                    </a:lnR>
                    <a:lnT cap="flat">
                      <a:noFill/>
                    </a:lnT>
                    <a:lnB cap="flat">
                      <a:noFill/>
                    </a:lnB>
                    <a:lnTlToBr>
                      <a:noFill/>
                    </a:lnTlToBr>
                    <a:lnBlToTr>
                      <a:noFill/>
                    </a:lnBlToTr>
                    <a:noFill/>
                  </a:tcPr>
                </a:tc>
                <a:tc>
                  <a:txBody>
                    <a:bodyPr/>
                    <a:p>
                      <a:pPr indent="0">
                        <a:buNone/>
                      </a:pPr>
                      <a:endParaRPr lang="zh-CN" altLang="en-US">
                        <a:ea typeface="汉仪旗黑-55简" panose="00020600040101010101" charset="-122"/>
                      </a:endParaRPr>
                    </a:p>
                  </a:txBody>
                  <a:tcPr>
                    <a:lnL>
                      <a:noFill/>
                    </a:lnL>
                    <a:lnR cap="flat">
                      <a:noFill/>
                    </a:lnR>
                    <a:lnT cap="flat">
                      <a:noFill/>
                    </a:lnT>
                    <a:lnB cap="flat">
                      <a:noFill/>
                    </a:lnB>
                    <a:lnTlToBr>
                      <a:noFill/>
                    </a:lnTlToBr>
                    <a:lnBlToTr>
                      <a:noFill/>
                    </a:lnBlToTr>
                    <a:noFill/>
                  </a:tcPr>
                </a:tc>
              </a:tr>
            </a:tbl>
          </a:graphicData>
        </a:graphic>
      </p:graphicFrame>
      <p:pic>
        <p:nvPicPr>
          <p:cNvPr id="11" name="图片 10"/>
          <p:cNvPicPr/>
          <p:nvPr/>
        </p:nvPicPr>
        <p:blipFill>
          <a:blip r:embed="rId2"/>
          <a:stretch>
            <a:fillRect/>
          </a:stretch>
        </p:blipFill>
        <p:spPr>
          <a:xfrm>
            <a:off x="4986020" y="1507172"/>
            <a:ext cx="6496050" cy="4124325"/>
          </a:xfrm>
          <a:prstGeom prst="rect">
            <a:avLst/>
          </a:prstGeom>
          <a:noFill/>
          <a:ln w="9525">
            <a:noFill/>
          </a:ln>
        </p:spPr>
      </p:pic>
      <p:sp>
        <p:nvSpPr>
          <p:cNvPr id="12" name="文本框 11"/>
          <p:cNvSpPr txBox="1"/>
          <p:nvPr/>
        </p:nvSpPr>
        <p:spPr>
          <a:xfrm>
            <a:off x="508000" y="5935345"/>
            <a:ext cx="9646285" cy="668020"/>
          </a:xfrm>
          <a:prstGeom prst="rect">
            <a:avLst/>
          </a:prstGeom>
          <a:noFill/>
          <a:ln w="9525">
            <a:noFill/>
          </a:ln>
        </p:spPr>
        <p:txBody>
          <a:bodyPr wrap="square">
            <a:spAutoFit/>
          </a:bodyPr>
          <a:p>
            <a:pPr indent="0"/>
            <a:r>
              <a:rPr lang="zh-CN" sz="1250" b="0">
                <a:solidFill>
                  <a:srgbClr val="353535"/>
                </a:solidFill>
                <a:latin typeface="Arial" panose="020B0604020202020204" pitchFamily="34" charset="0"/>
                <a:ea typeface="汉仪旗黑-55简" panose="00020600040101010101" charset="-122"/>
              </a:rPr>
              <a:t>真巧，TPS 增加了！看到了吧，这就是我说的场景比对。当我们不知道系统中哪个环节存在性能瓶颈时，对架构并不复杂的系统来说，可以使用这样的手段，来做替换法，以快速定位问题。</a:t>
            </a:r>
            <a:endParaRPr lang="zh-CN" altLang="en-US" sz="1250" b="0">
              <a:solidFill>
                <a:srgbClr val="353535"/>
              </a:solidFill>
              <a:latin typeface="Arial" panose="020B0604020202020204" pitchFamily="34" charset="0"/>
              <a:ea typeface="汉仪旗黑-55简" panose="00020600040101010101" charset="-122"/>
            </a:endParaRPr>
          </a:p>
        </p:txBody>
      </p:sp>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nvPicPr>
        <p:blipFill rotWithShape="1">
          <a:blip r:embed="rId1">
            <a:extLst>
              <a:ext uri="{28A0092B-C50C-407E-A947-70E740481C1C}">
                <a14:useLocalDpi xmlns:a14="http://schemas.microsoft.com/office/drawing/2010/main" val="0"/>
              </a:ext>
            </a:extLst>
          </a:blip>
          <a:srcRect t="8607" b="8607"/>
          <a:stretch>
            <a:fillRect/>
          </a:stretch>
        </p:blipFill>
        <p:spPr>
          <a:xfrm>
            <a:off x="-1" y="0"/>
            <a:ext cx="12192000" cy="6858000"/>
          </a:xfrm>
          <a:prstGeom prst="rect">
            <a:avLst/>
          </a:prstGeom>
        </p:spPr>
      </p:pic>
      <p:grpSp>
        <p:nvGrpSpPr>
          <p:cNvPr id="2" name="组合 1"/>
          <p:cNvGrpSpPr/>
          <p:nvPr/>
        </p:nvGrpSpPr>
        <p:grpSpPr>
          <a:xfrm>
            <a:off x="11377613" y="529803"/>
            <a:ext cx="356767" cy="150450"/>
            <a:chOff x="11412181" y="504403"/>
            <a:chExt cx="322199" cy="150450"/>
          </a:xfrm>
        </p:grpSpPr>
        <p:cxnSp>
          <p:nvCxnSpPr>
            <p:cNvPr id="8" name="直接连接符 7"/>
            <p:cNvCxnSpPr/>
            <p:nvPr/>
          </p:nvCxnSpPr>
          <p:spPr>
            <a:xfrm>
              <a:off x="11412181" y="504403"/>
              <a:ext cx="322199"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573280" y="654853"/>
              <a:ext cx="161100" cy="0"/>
            </a:xfrm>
            <a:prstGeom prst="line">
              <a:avLst/>
            </a:prstGeom>
            <a:ln w="57150" cap="rnd">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596685" y="6294281"/>
            <a:ext cx="569595" cy="95131"/>
            <a:chOff x="9415780" y="3076322"/>
            <a:chExt cx="661034" cy="110403"/>
          </a:xfrm>
        </p:grpSpPr>
        <p:sp>
          <p:nvSpPr>
            <p:cNvPr id="12" name="椭圆 11"/>
            <p:cNvSpPr/>
            <p:nvPr/>
          </p:nvSpPr>
          <p:spPr>
            <a:xfrm rot="16200000">
              <a:off x="9415780" y="3076322"/>
              <a:ext cx="110403" cy="110403"/>
            </a:xfrm>
            <a:prstGeom prst="ellipse">
              <a:avLst/>
            </a:prstGeom>
            <a:solidFill>
              <a:schemeClr val="bg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9691096" y="3076322"/>
              <a:ext cx="110403" cy="11040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9966411" y="3076322"/>
              <a:ext cx="110403" cy="110403"/>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L 形 3"/>
          <p:cNvSpPr/>
          <p:nvPr/>
        </p:nvSpPr>
        <p:spPr>
          <a:xfrm rot="5400000">
            <a:off x="596685" y="507296"/>
            <a:ext cx="252331" cy="252331"/>
          </a:xfrm>
          <a:prstGeom prst="corner">
            <a:avLst>
              <a:gd name="adj1" fmla="val 5933"/>
              <a:gd name="adj2" fmla="val 5521"/>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L 形 18"/>
          <p:cNvSpPr/>
          <p:nvPr/>
        </p:nvSpPr>
        <p:spPr>
          <a:xfrm rot="16200000">
            <a:off x="11519022" y="6137081"/>
            <a:ext cx="252331" cy="252331"/>
          </a:xfrm>
          <a:prstGeom prst="corner">
            <a:avLst>
              <a:gd name="adj1" fmla="val 5933"/>
              <a:gd name="adj2" fmla="val 552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1935483" y="2061526"/>
            <a:ext cx="8321040" cy="1322070"/>
          </a:xfrm>
          <a:prstGeom prst="rect">
            <a:avLst/>
          </a:prstGeom>
          <a:noFill/>
        </p:spPr>
        <p:txBody>
          <a:bodyPr wrap="none" rtlCol="0">
            <a:spAutoFit/>
          </a:bodyPr>
          <a:lstStyle/>
          <a:p>
            <a:pPr algn="ctr"/>
            <a:r>
              <a:rPr lang="zh-CN" altLang="en-US" sz="8000" b="1" dirty="0">
                <a:solidFill>
                  <a:schemeClr val="bg1"/>
                </a:solidFill>
                <a:latin typeface="Arial" panose="020B0604020202020204" pitchFamily="34" charset="0"/>
                <a:ea typeface="汉仪旗黑-55简" panose="00020600040101010101" charset="-122"/>
              </a:rPr>
              <a:t>学习是永恒的话题</a:t>
            </a:r>
            <a:endParaRPr lang="zh-CN" altLang="en-US" sz="8000" b="1" dirty="0">
              <a:solidFill>
                <a:schemeClr val="bg1"/>
              </a:solidFill>
              <a:latin typeface="Arial" panose="020B0604020202020204" pitchFamily="34" charset="0"/>
              <a:ea typeface="汉仪旗黑-55简" panose="00020600040101010101" charset="-122"/>
            </a:endParaRPr>
          </a:p>
        </p:txBody>
      </p:sp>
      <p:sp>
        <p:nvSpPr>
          <p:cNvPr id="15" name="文本框 14"/>
          <p:cNvSpPr txBox="1"/>
          <p:nvPr/>
        </p:nvSpPr>
        <p:spPr>
          <a:xfrm>
            <a:off x="3016571" y="3440484"/>
            <a:ext cx="6158865" cy="583565"/>
          </a:xfrm>
          <a:prstGeom prst="rect">
            <a:avLst/>
          </a:prstGeom>
          <a:noFill/>
        </p:spPr>
        <p:txBody>
          <a:bodyPr wrap="none" rtlCol="0">
            <a:spAutoFit/>
          </a:bodyPr>
          <a:lstStyle/>
          <a:p>
            <a:pPr algn="ctr"/>
            <a:r>
              <a:rPr lang="zh-CN" altLang="en-US" sz="3200" spc="100" dirty="0">
                <a:solidFill>
                  <a:schemeClr val="bg1"/>
                </a:solidFill>
                <a:latin typeface="Arial" panose="020B0604020202020204" pitchFamily="34" charset="0"/>
                <a:ea typeface="汉仪旗黑-55简" panose="00020600040101010101" charset="-122"/>
              </a:rPr>
              <a:t>客户第一 </a:t>
            </a:r>
            <a:r>
              <a:rPr lang="en-US" altLang="zh-CN" sz="3200" spc="100" dirty="0">
                <a:solidFill>
                  <a:schemeClr val="bg1"/>
                </a:solidFill>
                <a:latin typeface="Arial" panose="020B0604020202020204" pitchFamily="34" charset="0"/>
                <a:ea typeface="汉仪旗黑-55简" panose="00020600040101010101" charset="-122"/>
              </a:rPr>
              <a:t>· </a:t>
            </a:r>
            <a:r>
              <a:rPr lang="zh-CN" altLang="en-US" sz="3200" spc="100" dirty="0">
                <a:solidFill>
                  <a:schemeClr val="bg1"/>
                </a:solidFill>
                <a:latin typeface="Arial" panose="020B0604020202020204" pitchFamily="34" charset="0"/>
                <a:ea typeface="汉仪旗黑-55简" panose="00020600040101010101" charset="-122"/>
              </a:rPr>
              <a:t>结果导向 </a:t>
            </a:r>
            <a:r>
              <a:rPr lang="en-US" altLang="zh-CN" sz="3200" spc="100" dirty="0">
                <a:solidFill>
                  <a:schemeClr val="bg1"/>
                </a:solidFill>
                <a:latin typeface="Arial" panose="020B0604020202020204" pitchFamily="34" charset="0"/>
                <a:ea typeface="汉仪旗黑-55简" panose="00020600040101010101" charset="-122"/>
              </a:rPr>
              <a:t>· </a:t>
            </a:r>
            <a:r>
              <a:rPr lang="zh-CN" altLang="en-US" sz="3200" spc="100" dirty="0">
                <a:solidFill>
                  <a:schemeClr val="bg1"/>
                </a:solidFill>
                <a:latin typeface="Arial" panose="020B0604020202020204" pitchFamily="34" charset="0"/>
                <a:ea typeface="汉仪旗黑-55简" panose="00020600040101010101" charset="-122"/>
              </a:rPr>
              <a:t>担当·热爱</a:t>
            </a:r>
            <a:endParaRPr lang="zh-CN" altLang="en-US" sz="3200" spc="100" dirty="0">
              <a:solidFill>
                <a:schemeClr val="bg1"/>
              </a:solidFill>
              <a:latin typeface="Arial" panose="020B0604020202020204" pitchFamily="34" charset="0"/>
              <a:ea typeface="汉仪旗黑-55简" panose="00020600040101010101" charset="-122"/>
            </a:endParaRPr>
          </a:p>
        </p:txBody>
      </p:sp>
      <p:sp>
        <p:nvSpPr>
          <p:cNvPr id="16" name="文本框 15"/>
          <p:cNvSpPr txBox="1"/>
          <p:nvPr/>
        </p:nvSpPr>
        <p:spPr>
          <a:xfrm>
            <a:off x="5115561" y="6046334"/>
            <a:ext cx="1960880" cy="460375"/>
          </a:xfrm>
          <a:prstGeom prst="rect">
            <a:avLst/>
          </a:prstGeom>
          <a:noFill/>
        </p:spPr>
        <p:txBody>
          <a:bodyPr wrap="none" rtlCol="0">
            <a:spAutoFit/>
          </a:bodyPr>
          <a:lstStyle/>
          <a:p>
            <a:pPr algn="ctr">
              <a:lnSpc>
                <a:spcPct val="120000"/>
              </a:lnSpc>
              <a:spcAft>
                <a:spcPts val="1000"/>
              </a:spcAft>
            </a:pPr>
            <a:r>
              <a:rPr lang="zh-CN" altLang="en-US" sz="2000">
                <a:solidFill>
                  <a:schemeClr val="bg1"/>
                </a:solidFill>
                <a:latin typeface="Arial" panose="020B0604020202020204" pitchFamily="34" charset="0"/>
                <a:ea typeface="汉仪旗黑-55简" panose="00020600040101010101" charset="-122"/>
              </a:rPr>
              <a:t>分享人：王志高</a:t>
            </a:r>
            <a:endParaRPr lang="zh-CN" altLang="en-US" sz="2000">
              <a:solidFill>
                <a:schemeClr val="bg1"/>
              </a:solidFill>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703580" y="685800"/>
            <a:ext cx="10721340" cy="5486400"/>
          </a:xfrm>
          <a:prstGeom prst="rect">
            <a:avLst/>
          </a:prstGeom>
          <a:noFill/>
          <a:ln w="63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任意多边形: 形状 9"/>
          <p:cNvSpPr/>
          <p:nvPr/>
        </p:nvSpPr>
        <p:spPr>
          <a:xfrm>
            <a:off x="1101725" y="1160780"/>
            <a:ext cx="10085705" cy="4536440"/>
          </a:xfrm>
          <a:custGeom>
            <a:avLst/>
            <a:gdLst>
              <a:gd name="connsiteX0" fmla="*/ 0 w 6845299"/>
              <a:gd name="connsiteY0" fmla="*/ 0 h 4345384"/>
              <a:gd name="connsiteX1" fmla="*/ 6845299 w 6845299"/>
              <a:gd name="connsiteY1" fmla="*/ 0 h 4345384"/>
              <a:gd name="connsiteX2" fmla="*/ 6845299 w 6845299"/>
              <a:gd name="connsiteY2" fmla="*/ 4345384 h 4345384"/>
              <a:gd name="connsiteX3" fmla="*/ 0 w 6845299"/>
              <a:gd name="connsiteY3" fmla="*/ 4345384 h 4345384"/>
              <a:gd name="connsiteX4" fmla="*/ 0 w 6845299"/>
              <a:gd name="connsiteY4" fmla="*/ 2196107 h 4345384"/>
              <a:gd name="connsiteX5" fmla="*/ 342900 w 6845299"/>
              <a:gd name="connsiteY5" fmla="*/ 1853207 h 4345384"/>
              <a:gd name="connsiteX6" fmla="*/ 0 w 6845299"/>
              <a:gd name="connsiteY6" fmla="*/ 1510307 h 4345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45299" h="4345384">
                <a:moveTo>
                  <a:pt x="0" y="0"/>
                </a:moveTo>
                <a:lnTo>
                  <a:pt x="6845299" y="0"/>
                </a:lnTo>
                <a:lnTo>
                  <a:pt x="6845299" y="4345384"/>
                </a:lnTo>
                <a:lnTo>
                  <a:pt x="0" y="4345384"/>
                </a:lnTo>
                <a:lnTo>
                  <a:pt x="0" y="2196107"/>
                </a:lnTo>
                <a:cubicBezTo>
                  <a:pt x="189378" y="2196107"/>
                  <a:pt x="342900" y="2042585"/>
                  <a:pt x="342900" y="1853207"/>
                </a:cubicBezTo>
                <a:cubicBezTo>
                  <a:pt x="342900" y="1663829"/>
                  <a:pt x="189378" y="1510307"/>
                  <a:pt x="0" y="1510307"/>
                </a:cubicBezTo>
                <a:close/>
              </a:path>
            </a:pathLst>
          </a:cu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2" name="矩形 11"/>
          <p:cNvSpPr/>
          <p:nvPr/>
        </p:nvSpPr>
        <p:spPr>
          <a:xfrm>
            <a:off x="703488" y="685799"/>
            <a:ext cx="209551" cy="20955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3" name="矩形 22"/>
          <p:cNvSpPr/>
          <p:nvPr/>
        </p:nvSpPr>
        <p:spPr>
          <a:xfrm>
            <a:off x="1214755" y="1826895"/>
            <a:ext cx="9516110" cy="737235"/>
          </a:xfrm>
          <a:prstGeom prst="rect">
            <a:avLst/>
          </a:prstGeom>
        </p:spPr>
        <p:txBody>
          <a:bodyPr wrap="square">
            <a:spAutoFit/>
          </a:bodyPr>
          <a:lstStyle/>
          <a:p>
            <a:pPr algn="l" defTabSz="1216660">
              <a:lnSpc>
                <a:spcPct val="150000"/>
              </a:lnSpc>
              <a:spcBef>
                <a:spcPts val="20"/>
              </a:spcBef>
              <a:spcAft>
                <a:spcPts val="0"/>
              </a:spcAft>
            </a:pPr>
            <a:r>
              <a:rPr lang="zh-CN" altLang="en-US" sz="1400" dirty="0">
                <a:solidFill>
                  <a:srgbClr val="000000"/>
                </a:solidFill>
                <a:latin typeface="Arial" panose="020B0604020202020204" pitchFamily="34" charset="0"/>
                <a:ea typeface="汉仪旗黑-55简" panose="00020600040101010101" charset="-122"/>
                <a:sym typeface="Arial" panose="020B0604020202020204" pitchFamily="34" charset="0"/>
              </a:rPr>
              <a:t>性能测试针对系统的性能指标，</a:t>
            </a:r>
            <a:r>
              <a:rPr lang="zh-CN" altLang="en-US" sz="1400" b="1" dirty="0">
                <a:solidFill>
                  <a:srgbClr val="FF0000"/>
                </a:solidFill>
                <a:latin typeface="Arial" panose="020B0604020202020204" pitchFamily="34" charset="0"/>
                <a:ea typeface="汉仪旗黑-55简" panose="00020600040101010101" charset="-122"/>
                <a:sym typeface="Arial" panose="020B0604020202020204" pitchFamily="34" charset="0"/>
              </a:rPr>
              <a:t>建立性能测试模型，制定性能测试方案，制定监控策略</a:t>
            </a:r>
            <a:r>
              <a:rPr lang="zh-CN" altLang="en-US" sz="1400" dirty="0">
                <a:solidFill>
                  <a:srgbClr val="000000"/>
                </a:solidFill>
                <a:latin typeface="Arial" panose="020B0604020202020204" pitchFamily="34" charset="0"/>
                <a:ea typeface="汉仪旗黑-55简" panose="00020600040101010101" charset="-122"/>
                <a:sym typeface="Arial" panose="020B0604020202020204" pitchFamily="34" charset="0"/>
              </a:rPr>
              <a:t>，在场景条件之下执行性能场景，分析判断性能瓶颈并调优，最终得出性能结果来评估系统的性能指标是否满足既定值。</a:t>
            </a:r>
            <a:endParaRPr lang="zh-CN" altLang="en-US" sz="1400" dirty="0">
              <a:solidFill>
                <a:srgbClr val="000000"/>
              </a:solidFill>
              <a:latin typeface="Arial" panose="020B0604020202020204" pitchFamily="34" charset="0"/>
              <a:ea typeface="汉仪旗黑-55简" panose="00020600040101010101" charset="-122"/>
              <a:sym typeface="Arial" panose="020B0604020202020204" pitchFamily="34" charset="0"/>
            </a:endParaRPr>
          </a:p>
        </p:txBody>
      </p:sp>
      <p:sp>
        <p:nvSpPr>
          <p:cNvPr id="3" name="文本框 2"/>
          <p:cNvSpPr txBox="1"/>
          <p:nvPr/>
        </p:nvSpPr>
        <p:spPr>
          <a:xfrm>
            <a:off x="1101725" y="1160780"/>
            <a:ext cx="3602990" cy="666115"/>
          </a:xfrm>
          <a:prstGeom prst="rect">
            <a:avLst/>
          </a:prstGeom>
          <a:noFill/>
        </p:spPr>
        <p:txBody>
          <a:bodyPr wrap="square" rtlCol="0">
            <a:spAutoFit/>
          </a:bodyPr>
          <a:lstStyle/>
          <a:p>
            <a:pPr>
              <a:lnSpc>
                <a:spcPct val="110000"/>
              </a:lnSpc>
            </a:pPr>
            <a:r>
              <a:rPr lang="zh-CN" altLang="en-US" sz="3400" b="1" dirty="0">
                <a:latin typeface="Arial" panose="020B0604020202020204" pitchFamily="34" charset="0"/>
                <a:ea typeface="汉仪旗黑-55简" panose="00020600040101010101" charset="-122"/>
              </a:rPr>
              <a:t>性能测试的定义</a:t>
            </a:r>
            <a:endParaRPr lang="zh-CN" altLang="en-US" sz="3400" b="1" dirty="0">
              <a:latin typeface="Arial" panose="020B0604020202020204" pitchFamily="34" charset="0"/>
              <a:ea typeface="汉仪旗黑-55简" panose="00020600040101010101" charset="-122"/>
            </a:endParaRPr>
          </a:p>
        </p:txBody>
      </p:sp>
      <p:pic>
        <p:nvPicPr>
          <p:cNvPr id="4" name="image9.png"/>
          <p:cNvPicPr>
            <a:picLocks noChangeAspect="1"/>
          </p:cNvPicPr>
          <p:nvPr>
            <p:custDataLst>
              <p:tags r:id="rId1"/>
            </p:custDataLst>
          </p:nvPr>
        </p:nvPicPr>
        <p:blipFill>
          <a:blip r:embed="rId2" cstate="print"/>
          <a:stretch>
            <a:fillRect/>
          </a:stretch>
        </p:blipFill>
        <p:spPr>
          <a:xfrm>
            <a:off x="1101725" y="2824480"/>
            <a:ext cx="10115550" cy="20161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2619434"/>
          </a:xfrm>
          <a:prstGeom prst="rect">
            <a:avLst/>
          </a:prstGeom>
          <a:blipFill>
            <a:blip r:embed="rId1"/>
            <a:srcRect/>
            <a:stretch>
              <a:fillRect l="1" t="-34" r="-32301" b="-323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p:cNvSpPr/>
          <p:nvPr/>
        </p:nvSpPr>
        <p:spPr>
          <a:xfrm>
            <a:off x="580390" y="854075"/>
            <a:ext cx="3416300" cy="5643880"/>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649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30" name="文本框 29"/>
          <p:cNvSpPr txBox="1"/>
          <p:nvPr/>
        </p:nvSpPr>
        <p:spPr>
          <a:xfrm>
            <a:off x="3033214" y="956191"/>
            <a:ext cx="816249" cy="76841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01</a:t>
            </a:r>
            <a:endParaRPr lang="zh-CN" altLang="en-US" sz="4000" b="1" dirty="0" err="1">
              <a:solidFill>
                <a:schemeClr val="bg1">
                  <a:lumMod val="85000"/>
                </a:schemeClr>
              </a:solidFill>
              <a:latin typeface="+mj-ea"/>
              <a:ea typeface="+mj-ea"/>
            </a:endParaRPr>
          </a:p>
        </p:txBody>
      </p:sp>
      <p:sp>
        <p:nvSpPr>
          <p:cNvPr id="34" name="矩形 33"/>
          <p:cNvSpPr/>
          <p:nvPr/>
        </p:nvSpPr>
        <p:spPr>
          <a:xfrm>
            <a:off x="864664" y="2702619"/>
            <a:ext cx="2847322" cy="372554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有人说，我们在做项目的时候，就没有指标，老板只说一句，系统压死为止。听起来很儿戏，但这样的场景不在少数。在我看来，把系统压死也算是一种指标。至于你用什么手段把系统“压死”，那就是实现的问题了。你可以采用很多种手段，告诉老板，这系统还没压就死了！ 这也是你的贡献。</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而这里的指标又会有细分，细分的概念又是一团乱。这个话题我们后面再描述。</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p:txBody>
      </p:sp>
      <p:sp>
        <p:nvSpPr>
          <p:cNvPr id="35" name="矩形 34"/>
          <p:cNvSpPr/>
          <p:nvPr/>
        </p:nvSpPr>
        <p:spPr>
          <a:xfrm>
            <a:off x="839264" y="1791041"/>
            <a:ext cx="247459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性能测试需要有指标</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50" name="任意多边形: 形状 49"/>
          <p:cNvSpPr/>
          <p:nvPr/>
        </p:nvSpPr>
        <p:spPr>
          <a:xfrm>
            <a:off x="4326890" y="854075"/>
            <a:ext cx="3416300" cy="564451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8114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52" name="文本框 51"/>
          <p:cNvSpPr txBox="1"/>
          <p:nvPr/>
        </p:nvSpPr>
        <p:spPr>
          <a:xfrm>
            <a:off x="6779714" y="956191"/>
            <a:ext cx="816249" cy="76841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02</a:t>
            </a:r>
            <a:endParaRPr lang="zh-CN" altLang="en-US" sz="4000" b="1" dirty="0" err="1">
              <a:solidFill>
                <a:schemeClr val="bg1">
                  <a:lumMod val="85000"/>
                </a:schemeClr>
              </a:solidFill>
              <a:latin typeface="+mj-ea"/>
              <a:ea typeface="+mj-ea"/>
            </a:endParaRPr>
          </a:p>
        </p:txBody>
      </p:sp>
      <p:sp>
        <p:nvSpPr>
          <p:cNvPr id="53" name="矩形 52"/>
          <p:cNvSpPr/>
          <p:nvPr/>
        </p:nvSpPr>
        <p:spPr>
          <a:xfrm>
            <a:off x="4585764" y="2702619"/>
            <a:ext cx="2847322" cy="2886710"/>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模型是什么？</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它是</a:t>
            </a:r>
            <a:r>
              <a:rPr lang="zh-CN" altLang="en-US"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真实场景的抽象</a:t>
            </a:r>
            <a:r>
              <a:rPr lang="zh-CN" altLang="en-US" sz="1400" dirty="0">
                <a:latin typeface="Arial" panose="020B0604020202020204" pitchFamily="34" charset="0"/>
                <a:ea typeface="汉仪旗黑-55简" panose="00020600040101010101" charset="-122"/>
                <a:cs typeface="微软雅黑" panose="020B0503020204020204" pitchFamily="34" charset="-122"/>
              </a:rPr>
              <a:t>，可以告诉性能测试人员，业务模型是什么样子。比如   说，我们有 100 种业务，但不是每个业务都需要有并发量，可能只有 50 个业务有，那就要把这些有并发的业务统计出来，哪个业务并发多，哪个业务并发少，做压力时就要控制好这样的比例。</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p:txBody>
      </p:sp>
      <p:sp>
        <p:nvSpPr>
          <p:cNvPr id="54" name="矩形 53"/>
          <p:cNvSpPr/>
          <p:nvPr/>
        </p:nvSpPr>
        <p:spPr>
          <a:xfrm>
            <a:off x="4585764" y="1791041"/>
            <a:ext cx="247459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性能测试需要有模型</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56" name="任意多边形: 形状 55"/>
          <p:cNvSpPr/>
          <p:nvPr/>
        </p:nvSpPr>
        <p:spPr>
          <a:xfrm>
            <a:off x="8073390" y="854075"/>
            <a:ext cx="3416300" cy="564451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85579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58" name="文本框 57"/>
          <p:cNvSpPr txBox="1"/>
          <p:nvPr/>
        </p:nvSpPr>
        <p:spPr>
          <a:xfrm>
            <a:off x="10526214" y="956191"/>
            <a:ext cx="816249" cy="76841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03</a:t>
            </a:r>
            <a:endParaRPr lang="zh-CN" altLang="en-US" sz="4000" b="1" dirty="0" err="1">
              <a:solidFill>
                <a:schemeClr val="bg1">
                  <a:lumMod val="85000"/>
                </a:schemeClr>
              </a:solidFill>
              <a:latin typeface="+mj-ea"/>
              <a:ea typeface="+mj-ea"/>
            </a:endParaRPr>
          </a:p>
        </p:txBody>
      </p:sp>
      <p:sp>
        <p:nvSpPr>
          <p:cNvPr id="59" name="矩形 58"/>
          <p:cNvSpPr/>
          <p:nvPr/>
        </p:nvSpPr>
        <p:spPr>
          <a:xfrm>
            <a:off x="8432594" y="2702619"/>
            <a:ext cx="2847322" cy="176847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rPr>
              <a:t>方案规定的内容中有几个关键点，分别是</a:t>
            </a:r>
            <a:r>
              <a:rPr lang="zh-CN" altLang="en-US" sz="1400" b="1" dirty="0">
                <a:solidFill>
                  <a:srgbClr val="FF0000"/>
                </a:solidFill>
                <a:latin typeface="Arial" panose="020B0604020202020204" pitchFamily="34" charset="0"/>
                <a:ea typeface="汉仪旗黑-55简" panose="00020600040101010101" charset="-122"/>
              </a:rPr>
              <a:t>测试环境、测试数据、测试模型、性能指标、压力策略、准入准出和进度风险</a:t>
            </a:r>
            <a:r>
              <a:rPr lang="zh-CN" altLang="en-US" sz="1400" dirty="0">
                <a:latin typeface="Arial" panose="020B0604020202020204" pitchFamily="34" charset="0"/>
                <a:ea typeface="汉仪旗黑-55简" panose="00020600040101010101" charset="-122"/>
              </a:rPr>
              <a:t>。基本上有这些内容就够了，这些内容具体的信息还需要精准。</a:t>
            </a:r>
            <a:endParaRPr lang="zh-CN" altLang="en-US" sz="1400" dirty="0">
              <a:latin typeface="Arial" panose="020B0604020202020204" pitchFamily="34" charset="0"/>
              <a:ea typeface="汉仪旗黑-55简" panose="00020600040101010101" charset="-122"/>
            </a:endParaRPr>
          </a:p>
        </p:txBody>
      </p:sp>
      <p:sp>
        <p:nvSpPr>
          <p:cNvPr id="60" name="矩形 59"/>
          <p:cNvSpPr/>
          <p:nvPr/>
        </p:nvSpPr>
        <p:spPr>
          <a:xfrm>
            <a:off x="8332264" y="1791041"/>
            <a:ext cx="2219960"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性能测试要有方案</a:t>
            </a:r>
            <a:endParaRPr lang="zh-CN" altLang="en-US" sz="2000" b="1" dirty="0">
              <a:solidFill>
                <a:schemeClr val="accent1"/>
              </a:solidFill>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2619434"/>
          </a:xfrm>
          <a:prstGeom prst="rect">
            <a:avLst/>
          </a:prstGeom>
          <a:blipFill>
            <a:blip r:embed="rId1"/>
            <a:srcRect/>
            <a:stretch>
              <a:fillRect l="1" t="-34" r="-32301" b="-323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p:cNvSpPr/>
          <p:nvPr/>
        </p:nvSpPr>
        <p:spPr>
          <a:xfrm>
            <a:off x="580390" y="854075"/>
            <a:ext cx="3416300" cy="5643880"/>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649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30" name="文本框 29"/>
          <p:cNvSpPr txBox="1"/>
          <p:nvPr/>
        </p:nvSpPr>
        <p:spPr>
          <a:xfrm>
            <a:off x="3040473" y="956191"/>
            <a:ext cx="80899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04</a:t>
            </a:r>
            <a:endParaRPr lang="zh-CN" altLang="en-US" sz="4000" b="1" dirty="0" err="1">
              <a:solidFill>
                <a:schemeClr val="bg1">
                  <a:lumMod val="85000"/>
                </a:schemeClr>
              </a:solidFill>
              <a:latin typeface="+mj-ea"/>
              <a:ea typeface="+mj-ea"/>
            </a:endParaRPr>
          </a:p>
        </p:txBody>
      </p:sp>
      <p:sp>
        <p:nvSpPr>
          <p:cNvPr id="34" name="矩形 33"/>
          <p:cNvSpPr/>
          <p:nvPr/>
        </p:nvSpPr>
        <p:spPr>
          <a:xfrm>
            <a:off x="864664" y="2702619"/>
            <a:ext cx="2847322" cy="120967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这个部分的监控，要有分层、分段的能力，要有全局监控、定向监控的能力。关于这一点， 我将在第三模块详细说明。</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p:txBody>
      </p:sp>
      <p:sp>
        <p:nvSpPr>
          <p:cNvPr id="35" name="矩形 34"/>
          <p:cNvSpPr/>
          <p:nvPr/>
        </p:nvSpPr>
        <p:spPr>
          <a:xfrm>
            <a:off x="839264" y="1791041"/>
            <a:ext cx="247459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性能测试中要有监控</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50" name="任意多边形: 形状 49"/>
          <p:cNvSpPr/>
          <p:nvPr/>
        </p:nvSpPr>
        <p:spPr>
          <a:xfrm>
            <a:off x="4326890" y="854075"/>
            <a:ext cx="3416300" cy="564451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8114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52" name="文本框 51"/>
          <p:cNvSpPr txBox="1"/>
          <p:nvPr/>
        </p:nvSpPr>
        <p:spPr>
          <a:xfrm>
            <a:off x="6786973" y="956191"/>
            <a:ext cx="80899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05</a:t>
            </a:r>
            <a:endParaRPr lang="zh-CN" altLang="en-US" sz="4000" b="1" dirty="0" err="1">
              <a:solidFill>
                <a:schemeClr val="bg1">
                  <a:lumMod val="85000"/>
                </a:schemeClr>
              </a:solidFill>
              <a:latin typeface="+mj-ea"/>
              <a:ea typeface="+mj-ea"/>
            </a:endParaRPr>
          </a:p>
        </p:txBody>
      </p:sp>
      <p:sp>
        <p:nvSpPr>
          <p:cNvPr id="53" name="矩形 52"/>
          <p:cNvSpPr/>
          <p:nvPr/>
        </p:nvSpPr>
        <p:spPr>
          <a:xfrm>
            <a:off x="4585764" y="2702619"/>
            <a:ext cx="2847322" cy="344614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这里的条件包括软硬件环境、测试数据、测试执行策略、压力补偿等内容。要是展开来说， 在场景执行之前，这些条件应该是确定的。</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cs typeface="微软雅黑" panose="020B0503020204020204" pitchFamily="34" charset="-122"/>
              </a:rPr>
              <a:t>有人说，我们压力中也会动态扩展。没问题，但是动态扩展的条件或者判断条件，也是有确定的策略的，比如说，我们判断 CPU 使用率达到 80% 或 I/O 响应时间达到 10ms 时，就做动态扩展。这些也是预定的条件。</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p:txBody>
      </p:sp>
      <p:sp>
        <p:nvSpPr>
          <p:cNvPr id="54" name="矩形 53"/>
          <p:cNvSpPr/>
          <p:nvPr/>
        </p:nvSpPr>
        <p:spPr>
          <a:xfrm>
            <a:off x="4585764" y="1791041"/>
            <a:ext cx="298386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性能测试要有预定的条件</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56" name="任意多边形: 形状 55"/>
          <p:cNvSpPr/>
          <p:nvPr/>
        </p:nvSpPr>
        <p:spPr>
          <a:xfrm>
            <a:off x="8073390" y="854075"/>
            <a:ext cx="3416300" cy="564451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85579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58" name="文本框 57"/>
          <p:cNvSpPr txBox="1"/>
          <p:nvPr/>
        </p:nvSpPr>
        <p:spPr>
          <a:xfrm>
            <a:off x="10533473" y="956191"/>
            <a:ext cx="80899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06</a:t>
            </a:r>
            <a:endParaRPr lang="zh-CN" altLang="en-US" sz="4000" b="1" dirty="0" err="1">
              <a:solidFill>
                <a:schemeClr val="bg1">
                  <a:lumMod val="85000"/>
                </a:schemeClr>
              </a:solidFill>
              <a:latin typeface="+mj-ea"/>
              <a:ea typeface="+mj-ea"/>
            </a:endParaRPr>
          </a:p>
        </p:txBody>
      </p:sp>
      <p:sp>
        <p:nvSpPr>
          <p:cNvPr id="59" name="矩形 58"/>
          <p:cNvSpPr/>
          <p:nvPr/>
        </p:nvSpPr>
        <p:spPr>
          <a:xfrm>
            <a:off x="8432594" y="2702619"/>
            <a:ext cx="2847322" cy="372554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rPr>
              <a:t>可以说，“性能场景”这个词在性能测试中占据着举足轻重的地位，只是我们很多人都不理解“场景”应该如何定义。场景来源于英文的  scenario，对性能场景中的“场景”比较正宗的描述是：在既定的环境（包括动态扩展等策略）、既定的数据（包括场景执行中的数据变化）、既定的执行策略、既定的监控之下，执行性能脚本，同时观察系统各层级的性能状态参数变化，并实时判断分析场景是否符合预期。</a:t>
            </a:r>
            <a:endParaRPr lang="zh-CN" altLang="en-US" sz="1400" dirty="0">
              <a:latin typeface="Arial" panose="020B0604020202020204" pitchFamily="34" charset="0"/>
              <a:ea typeface="汉仪旗黑-55简" panose="00020600040101010101" charset="-122"/>
            </a:endParaRPr>
          </a:p>
        </p:txBody>
      </p:sp>
      <p:sp>
        <p:nvSpPr>
          <p:cNvPr id="60" name="矩形 59"/>
          <p:cNvSpPr/>
          <p:nvPr/>
        </p:nvSpPr>
        <p:spPr>
          <a:xfrm>
            <a:off x="8332264" y="1791041"/>
            <a:ext cx="247459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性能测试中要有场景</a:t>
            </a:r>
            <a:endParaRPr lang="zh-CN" altLang="en-US" sz="2000" b="1" dirty="0">
              <a:solidFill>
                <a:schemeClr val="accent1"/>
              </a:solidFill>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0" y="0"/>
            <a:ext cx="12192000" cy="2619434"/>
          </a:xfrm>
          <a:prstGeom prst="rect">
            <a:avLst/>
          </a:prstGeom>
          <a:blipFill>
            <a:blip r:embed="rId1"/>
            <a:srcRect/>
            <a:stretch>
              <a:fillRect l="1" t="-34" r="-32301" b="-3236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形状 1"/>
          <p:cNvSpPr/>
          <p:nvPr/>
        </p:nvSpPr>
        <p:spPr>
          <a:xfrm>
            <a:off x="580390" y="854075"/>
            <a:ext cx="7302500" cy="5643880"/>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p:cNvSpPr txBox="1"/>
          <p:nvPr/>
        </p:nvSpPr>
        <p:spPr>
          <a:xfrm>
            <a:off x="10649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30" name="文本框 29"/>
          <p:cNvSpPr txBox="1"/>
          <p:nvPr/>
        </p:nvSpPr>
        <p:spPr>
          <a:xfrm>
            <a:off x="6856188" y="981591"/>
            <a:ext cx="80899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07</a:t>
            </a:r>
            <a:endParaRPr lang="zh-CN" altLang="en-US" sz="4000" b="1" dirty="0" err="1">
              <a:solidFill>
                <a:schemeClr val="bg1">
                  <a:lumMod val="85000"/>
                </a:schemeClr>
              </a:solidFill>
              <a:latin typeface="+mj-ea"/>
              <a:ea typeface="+mj-ea"/>
            </a:endParaRPr>
          </a:p>
        </p:txBody>
      </p:sp>
      <p:sp>
        <p:nvSpPr>
          <p:cNvPr id="34" name="矩形 33"/>
          <p:cNvSpPr/>
          <p:nvPr/>
        </p:nvSpPr>
        <p:spPr>
          <a:xfrm>
            <a:off x="864870" y="2702560"/>
            <a:ext cx="6800215" cy="176847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rPr>
              <a:t>从性能市场的整体状态来看，在性能测试工程师中，可以做瓶颈判断、性能分析、优化的人并不多，所以很多其他职位上的人对性能测试的定位也就是性能验证，并不包括调优的部分。于是有很多性能项目都定义在一两周之内。这类项目基本上也就是个性能验证，并不能称之为完整的性能项目。而加入了调优部分之后，性能项目就会变得复杂。对于大部分团队来说，分析瓶颈都可能需要很长时间，这里会涉及到相关性分析、趋势分析、证据链查找等等手段。</a:t>
            </a:r>
            <a:endParaRPr lang="zh-CN" altLang="en-US" sz="1400" dirty="0">
              <a:latin typeface="Arial" panose="020B0604020202020204" pitchFamily="34" charset="0"/>
              <a:ea typeface="汉仪旗黑-55简" panose="00020600040101010101" charset="-122"/>
            </a:endParaRPr>
          </a:p>
        </p:txBody>
      </p:sp>
      <p:sp>
        <p:nvSpPr>
          <p:cNvPr id="35" name="矩形 34"/>
          <p:cNvSpPr/>
          <p:nvPr/>
        </p:nvSpPr>
        <p:spPr>
          <a:xfrm>
            <a:off x="839264" y="1791041"/>
            <a:ext cx="2983865"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性能测试中要有分析调优</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56" name="任意多边形: 形状 55"/>
          <p:cNvSpPr/>
          <p:nvPr/>
        </p:nvSpPr>
        <p:spPr>
          <a:xfrm>
            <a:off x="8244840" y="854075"/>
            <a:ext cx="3244850" cy="5644515"/>
          </a:xfrm>
          <a:custGeom>
            <a:avLst/>
            <a:gdLst>
              <a:gd name="connsiteX0" fmla="*/ 0 w 3505200"/>
              <a:gd name="connsiteY0" fmla="*/ 0 h 3327400"/>
              <a:gd name="connsiteX1" fmla="*/ 416463 w 3505200"/>
              <a:gd name="connsiteY1" fmla="*/ 0 h 3327400"/>
              <a:gd name="connsiteX2" fmla="*/ 416463 w 3505200"/>
              <a:gd name="connsiteY2" fmla="*/ 610798 h 3327400"/>
              <a:gd name="connsiteX3" fmla="*/ 968554 w 3505200"/>
              <a:gd name="connsiteY3" fmla="*/ 610798 h 3327400"/>
              <a:gd name="connsiteX4" fmla="*/ 968554 w 3505200"/>
              <a:gd name="connsiteY4" fmla="*/ 0 h 3327400"/>
              <a:gd name="connsiteX5" fmla="*/ 3505200 w 3505200"/>
              <a:gd name="connsiteY5" fmla="*/ 0 h 3327400"/>
              <a:gd name="connsiteX6" fmla="*/ 3505200 w 3505200"/>
              <a:gd name="connsiteY6" fmla="*/ 3327400 h 3327400"/>
              <a:gd name="connsiteX7" fmla="*/ 0 w 3505200"/>
              <a:gd name="connsiteY7" fmla="*/ 3327400 h 3327400"/>
              <a:gd name="connsiteX0-1" fmla="*/ 0 w 3505200"/>
              <a:gd name="connsiteY0-2" fmla="*/ 0 h 3327400"/>
              <a:gd name="connsiteX1-3" fmla="*/ 416463 w 3505200"/>
              <a:gd name="connsiteY1-4" fmla="*/ 0 h 3327400"/>
              <a:gd name="connsiteX2-5" fmla="*/ 416463 w 3505200"/>
              <a:gd name="connsiteY2-6" fmla="*/ 610798 h 3327400"/>
              <a:gd name="connsiteX3-7" fmla="*/ 968554 w 3505200"/>
              <a:gd name="connsiteY3-8" fmla="*/ 0 h 3327400"/>
              <a:gd name="connsiteX4-9" fmla="*/ 3505200 w 3505200"/>
              <a:gd name="connsiteY4-10" fmla="*/ 0 h 3327400"/>
              <a:gd name="connsiteX5-11" fmla="*/ 3505200 w 3505200"/>
              <a:gd name="connsiteY5-12" fmla="*/ 3327400 h 3327400"/>
              <a:gd name="connsiteX6-13" fmla="*/ 0 w 3505200"/>
              <a:gd name="connsiteY6-14" fmla="*/ 3327400 h 3327400"/>
              <a:gd name="connsiteX7-15" fmla="*/ 0 w 3505200"/>
              <a:gd name="connsiteY7-16" fmla="*/ 0 h 3327400"/>
              <a:gd name="connsiteX0-17" fmla="*/ 968554 w 3505200"/>
              <a:gd name="connsiteY0-18" fmla="*/ 0 h 3327400"/>
              <a:gd name="connsiteX1-19" fmla="*/ 3505200 w 3505200"/>
              <a:gd name="connsiteY1-20" fmla="*/ 0 h 3327400"/>
              <a:gd name="connsiteX2-21" fmla="*/ 3505200 w 3505200"/>
              <a:gd name="connsiteY2-22" fmla="*/ 3327400 h 3327400"/>
              <a:gd name="connsiteX3-23" fmla="*/ 0 w 3505200"/>
              <a:gd name="connsiteY3-24" fmla="*/ 3327400 h 3327400"/>
              <a:gd name="connsiteX4-25" fmla="*/ 0 w 3505200"/>
              <a:gd name="connsiteY4-26" fmla="*/ 0 h 3327400"/>
              <a:gd name="connsiteX5-27" fmla="*/ 416463 w 3505200"/>
              <a:gd name="connsiteY5-28" fmla="*/ 0 h 3327400"/>
              <a:gd name="connsiteX6-29" fmla="*/ 507903 w 3505200"/>
              <a:gd name="connsiteY6-30" fmla="*/ 702238 h 3327400"/>
              <a:gd name="connsiteX0-31" fmla="*/ 968554 w 3505200"/>
              <a:gd name="connsiteY0-32" fmla="*/ 0 h 3327400"/>
              <a:gd name="connsiteX1-33" fmla="*/ 3505200 w 3505200"/>
              <a:gd name="connsiteY1-34" fmla="*/ 0 h 3327400"/>
              <a:gd name="connsiteX2-35" fmla="*/ 3505200 w 3505200"/>
              <a:gd name="connsiteY2-36" fmla="*/ 3327400 h 3327400"/>
              <a:gd name="connsiteX3-37" fmla="*/ 0 w 3505200"/>
              <a:gd name="connsiteY3-38" fmla="*/ 3327400 h 3327400"/>
              <a:gd name="connsiteX4-39" fmla="*/ 0 w 3505200"/>
              <a:gd name="connsiteY4-40" fmla="*/ 0 h 3327400"/>
              <a:gd name="connsiteX5-41" fmla="*/ 416463 w 3505200"/>
              <a:gd name="connsiteY5-42" fmla="*/ 0 h 33274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3505200" h="3327400">
                <a:moveTo>
                  <a:pt x="968554" y="0"/>
                </a:moveTo>
                <a:lnTo>
                  <a:pt x="3505200" y="0"/>
                </a:lnTo>
                <a:lnTo>
                  <a:pt x="3505200" y="3327400"/>
                </a:lnTo>
                <a:lnTo>
                  <a:pt x="0" y="3327400"/>
                </a:lnTo>
                <a:lnTo>
                  <a:pt x="0" y="0"/>
                </a:lnTo>
                <a:lnTo>
                  <a:pt x="416463" y="0"/>
                </a:lnTo>
              </a:path>
            </a:pathLst>
          </a:custGeom>
          <a:noFill/>
          <a:ln w="25400" cap="rnd">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p:cNvSpPr txBox="1"/>
          <p:nvPr/>
        </p:nvSpPr>
        <p:spPr>
          <a:xfrm>
            <a:off x="8557900" y="685994"/>
            <a:ext cx="394964" cy="296222"/>
          </a:xfrm>
          <a:custGeom>
            <a:avLst/>
            <a:gdLst/>
            <a:ahLst/>
            <a:cxnLst/>
            <a:rect l="l" t="t" r="r" b="b"/>
            <a:pathLst>
              <a:path w="1064865" h="798649">
                <a:moveTo>
                  <a:pt x="985986" y="0"/>
                </a:moveTo>
                <a:lnTo>
                  <a:pt x="1045146" y="69019"/>
                </a:lnTo>
                <a:cubicBezTo>
                  <a:pt x="893961" y="121605"/>
                  <a:pt x="815082" y="200484"/>
                  <a:pt x="808509" y="305656"/>
                </a:cubicBezTo>
                <a:cubicBezTo>
                  <a:pt x="808509" y="345096"/>
                  <a:pt x="834802" y="368102"/>
                  <a:pt x="887388" y="374675"/>
                </a:cubicBezTo>
                <a:cubicBezTo>
                  <a:pt x="999133" y="407541"/>
                  <a:pt x="1058292" y="476560"/>
                  <a:pt x="1064865" y="581732"/>
                </a:cubicBezTo>
                <a:cubicBezTo>
                  <a:pt x="1051719" y="713197"/>
                  <a:pt x="969553" y="785503"/>
                  <a:pt x="818369" y="798649"/>
                </a:cubicBezTo>
                <a:cubicBezTo>
                  <a:pt x="654038" y="792076"/>
                  <a:pt x="568585" y="700051"/>
                  <a:pt x="562012" y="522573"/>
                </a:cubicBezTo>
                <a:cubicBezTo>
                  <a:pt x="568585" y="266217"/>
                  <a:pt x="709910" y="92026"/>
                  <a:pt x="985986" y="0"/>
                </a:cubicBezTo>
                <a:close/>
                <a:moveTo>
                  <a:pt x="423974" y="0"/>
                </a:moveTo>
                <a:lnTo>
                  <a:pt x="483133" y="69019"/>
                </a:lnTo>
                <a:cubicBezTo>
                  <a:pt x="331949" y="121605"/>
                  <a:pt x="253070" y="200484"/>
                  <a:pt x="246497" y="305656"/>
                </a:cubicBezTo>
                <a:cubicBezTo>
                  <a:pt x="246497" y="345096"/>
                  <a:pt x="272790" y="368102"/>
                  <a:pt x="325375" y="374675"/>
                </a:cubicBezTo>
                <a:cubicBezTo>
                  <a:pt x="443694" y="400968"/>
                  <a:pt x="502853" y="469987"/>
                  <a:pt x="502853" y="581732"/>
                </a:cubicBezTo>
                <a:cubicBezTo>
                  <a:pt x="489707" y="713197"/>
                  <a:pt x="407541" y="785503"/>
                  <a:pt x="256356" y="798649"/>
                </a:cubicBezTo>
                <a:cubicBezTo>
                  <a:pt x="92025" y="792076"/>
                  <a:pt x="6573" y="700051"/>
                  <a:pt x="0" y="522573"/>
                </a:cubicBezTo>
                <a:cubicBezTo>
                  <a:pt x="6573" y="279363"/>
                  <a:pt x="147898" y="105172"/>
                  <a:pt x="423974"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p>
            <a:endParaRPr lang="zh-CN" altLang="en-US" sz="19900" dirty="0">
              <a:solidFill>
                <a:schemeClr val="tx1">
                  <a:lumMod val="75000"/>
                  <a:lumOff val="25000"/>
                </a:schemeClr>
              </a:solidFill>
              <a:latin typeface="方正屏显雅宋简体" panose="02010600010101010101" charset="-122"/>
              <a:ea typeface="方正屏显雅宋简体" panose="02010600010101010101" charset="-122"/>
            </a:endParaRPr>
          </a:p>
        </p:txBody>
      </p:sp>
      <p:sp>
        <p:nvSpPr>
          <p:cNvPr id="58" name="文本框 57"/>
          <p:cNvSpPr txBox="1"/>
          <p:nvPr/>
        </p:nvSpPr>
        <p:spPr>
          <a:xfrm>
            <a:off x="10533473" y="956191"/>
            <a:ext cx="808990" cy="829945"/>
          </a:xfrm>
          <a:prstGeom prst="rect">
            <a:avLst/>
          </a:prstGeom>
          <a:noFill/>
        </p:spPr>
        <p:txBody>
          <a:bodyPr wrap="none" rtlCol="0">
            <a:spAutoFit/>
          </a:bodyPr>
          <a:lstStyle/>
          <a:p>
            <a:pPr algn="r">
              <a:lnSpc>
                <a:spcPct val="120000"/>
              </a:lnSpc>
              <a:spcAft>
                <a:spcPts val="1000"/>
              </a:spcAft>
            </a:pPr>
            <a:r>
              <a:rPr lang="en-US" altLang="zh-CN" sz="4000" b="1" dirty="0">
                <a:solidFill>
                  <a:schemeClr val="bg1">
                    <a:lumMod val="85000"/>
                  </a:schemeClr>
                </a:solidFill>
                <a:latin typeface="+mj-ea"/>
                <a:ea typeface="+mj-ea"/>
              </a:rPr>
              <a:t>08</a:t>
            </a:r>
            <a:endParaRPr lang="zh-CN" altLang="en-US" sz="4000" b="1" dirty="0" err="1">
              <a:solidFill>
                <a:schemeClr val="bg1">
                  <a:lumMod val="85000"/>
                </a:schemeClr>
              </a:solidFill>
              <a:latin typeface="+mj-ea"/>
              <a:ea typeface="+mj-ea"/>
            </a:endParaRPr>
          </a:p>
        </p:txBody>
      </p:sp>
      <p:sp>
        <p:nvSpPr>
          <p:cNvPr id="59" name="矩形 58"/>
          <p:cNvSpPr/>
          <p:nvPr/>
        </p:nvSpPr>
        <p:spPr>
          <a:xfrm>
            <a:off x="8432594" y="2702619"/>
            <a:ext cx="2847322" cy="1768475"/>
          </a:xfrm>
          <a:prstGeom prst="rect">
            <a:avLst/>
          </a:prstGeom>
        </p:spPr>
        <p:txBody>
          <a:bodyPr wrap="square">
            <a:spAutoFit/>
          </a:bodyPr>
          <a:lstStyle/>
          <a:p>
            <a:pPr algn="just">
              <a:lnSpc>
                <a:spcPct val="130000"/>
              </a:lnSpc>
              <a:spcBef>
                <a:spcPts val="0"/>
              </a:spcBef>
              <a:spcAft>
                <a:spcPts val="0"/>
              </a:spcAft>
            </a:pPr>
            <a:r>
              <a:rPr lang="zh-CN" altLang="en-US" sz="1400" dirty="0">
                <a:latin typeface="Arial" panose="020B0604020202020204" pitchFamily="34" charset="0"/>
                <a:ea typeface="汉仪旗黑-55简" panose="00020600040101010101" charset="-122"/>
              </a:rPr>
              <a:t>测试的过程和结果写成文档，对发现的问题和缺陷进行分析，为纠正软件的存在的质量问题提供依据，同时为软件验收和交付打下基础。 结果报告是测试阶段最后的文档产出物。</a:t>
            </a:r>
            <a:endParaRPr lang="zh-CN" altLang="en-US" sz="1400" dirty="0">
              <a:latin typeface="Arial" panose="020B0604020202020204" pitchFamily="34" charset="0"/>
              <a:ea typeface="汉仪旗黑-55简" panose="00020600040101010101" charset="-122"/>
            </a:endParaRPr>
          </a:p>
        </p:txBody>
      </p:sp>
      <p:sp>
        <p:nvSpPr>
          <p:cNvPr id="60" name="矩形 59"/>
          <p:cNvSpPr/>
          <p:nvPr/>
        </p:nvSpPr>
        <p:spPr>
          <a:xfrm>
            <a:off x="8332264" y="1791041"/>
            <a:ext cx="3238500" cy="460375"/>
          </a:xfrm>
          <a:prstGeom prst="rect">
            <a:avLst/>
          </a:prstGeom>
        </p:spPr>
        <p:txBody>
          <a:bodyPr wrap="none">
            <a:spAutoFit/>
          </a:bodyPr>
          <a:lstStyle/>
          <a:p>
            <a:pPr algn="l">
              <a:lnSpc>
                <a:spcPct val="120000"/>
              </a:lnSpc>
            </a:pPr>
            <a:r>
              <a:rPr lang="zh-CN" altLang="en-US" sz="2000" b="1" dirty="0">
                <a:solidFill>
                  <a:schemeClr val="accent1"/>
                </a:solidFill>
                <a:latin typeface="Arial" panose="020B0604020202020204" pitchFamily="34" charset="0"/>
                <a:ea typeface="汉仪旗黑-55简" panose="00020600040101010101" charset="-122"/>
              </a:rPr>
              <a:t>性能测试肯定要有结果报告</a:t>
            </a:r>
            <a:endParaRPr lang="zh-CN" altLang="en-US" sz="2000" b="1" dirty="0">
              <a:solidFill>
                <a:schemeClr val="accent1"/>
              </a:solidFill>
              <a:latin typeface="Arial" panose="020B0604020202020204" pitchFamily="34" charset="0"/>
              <a:ea typeface="汉仪旗黑-55简" panose="00020600040101010101" charset="-122"/>
            </a:endParaRPr>
          </a:p>
        </p:txBody>
      </p:sp>
      <p:sp>
        <p:nvSpPr>
          <p:cNvPr id="4" name="文本框 3"/>
          <p:cNvSpPr txBox="1"/>
          <p:nvPr/>
        </p:nvSpPr>
        <p:spPr>
          <a:xfrm>
            <a:off x="819150" y="4655820"/>
            <a:ext cx="6824980" cy="1768475"/>
          </a:xfrm>
          <a:prstGeom prst="rect">
            <a:avLst/>
          </a:prstGeom>
          <a:noFill/>
        </p:spPr>
        <p:txBody>
          <a:bodyPr wrap="square" rtlCol="0">
            <a:spAutoFit/>
          </a:bodyPr>
          <a:p>
            <a:pPr algn="just">
              <a:lnSpc>
                <a:spcPct val="130000"/>
              </a:lnSpc>
              <a:spcBef>
                <a:spcPts val="0"/>
              </a:spcBef>
              <a:spcAft>
                <a:spcPts val="0"/>
              </a:spcAft>
              <a:buClrTx/>
              <a:buSzTx/>
              <a:buFontTx/>
            </a:pPr>
            <a:r>
              <a:rPr lang="zh-CN" altLang="en-US" sz="1400" dirty="0">
                <a:latin typeface="Arial" panose="020B0604020202020204" pitchFamily="34" charset="0"/>
                <a:ea typeface="汉仪旗黑-55简" panose="00020600040101010101" charset="-122"/>
                <a:cs typeface="微软雅黑" panose="020B0503020204020204" pitchFamily="34" charset="-122"/>
              </a:rPr>
              <a:t>对性能团队的职责定位有如下几种。</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400" dirty="0">
                <a:latin typeface="Arial" panose="020B0604020202020204" pitchFamily="34" charset="0"/>
                <a:ea typeface="汉仪旗黑-55简" panose="00020600040101010101" charset="-122"/>
                <a:cs typeface="微软雅黑" panose="020B0503020204020204" pitchFamily="34" charset="-122"/>
              </a:rPr>
              <a:t>1.</a:t>
            </a:r>
            <a:r>
              <a:rPr lang="zh-CN" altLang="en-US"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性能验证</a:t>
            </a:r>
            <a:r>
              <a:rPr lang="zh-CN" altLang="en-US" sz="1400" dirty="0">
                <a:latin typeface="Arial" panose="020B0604020202020204" pitchFamily="34" charset="0"/>
                <a:ea typeface="汉仪旗黑-55简" panose="00020600040101010101" charset="-122"/>
                <a:cs typeface="微软雅黑" panose="020B0503020204020204" pitchFamily="34" charset="-122"/>
              </a:rPr>
              <a:t>：针对给定的指标，只做性能验证。第三方测试机构基本上都是这样做的。</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400" dirty="0">
                <a:latin typeface="Arial" panose="020B0604020202020204" pitchFamily="34" charset="0"/>
                <a:ea typeface="汉仪旗黑-55简" panose="00020600040101010101" charset="-122"/>
                <a:cs typeface="微软雅黑" panose="020B0503020204020204" pitchFamily="34" charset="-122"/>
              </a:rPr>
              <a:t>2.</a:t>
            </a:r>
            <a:r>
              <a:rPr lang="zh-CN" altLang="en-US"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性能测试</a:t>
            </a:r>
            <a:r>
              <a:rPr lang="zh-CN" altLang="en-US" sz="1400" dirty="0">
                <a:latin typeface="Arial" panose="020B0604020202020204" pitchFamily="34" charset="0"/>
                <a:ea typeface="汉仪旗黑-55简" panose="00020600040101010101" charset="-122"/>
                <a:cs typeface="微软雅黑" panose="020B0503020204020204" pitchFamily="34" charset="-122"/>
              </a:rPr>
              <a:t>：针对给定的系统，做全面的性能测试，可以得到系统最大容量，但不涉及到调优。</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a:p>
            <a:pPr algn="just">
              <a:lnSpc>
                <a:spcPct val="130000"/>
              </a:lnSpc>
              <a:spcBef>
                <a:spcPts val="0"/>
              </a:spcBef>
              <a:spcAft>
                <a:spcPts val="0"/>
              </a:spcAft>
              <a:buClrTx/>
              <a:buSzTx/>
              <a:buFontTx/>
            </a:pPr>
            <a:r>
              <a:rPr lang="zh-CN" altLang="en-US" sz="1400" dirty="0">
                <a:latin typeface="Arial" panose="020B0604020202020204" pitchFamily="34" charset="0"/>
                <a:ea typeface="汉仪旗黑-55简" panose="00020600040101010101" charset="-122"/>
                <a:cs typeface="微软雅黑" panose="020B0503020204020204" pitchFamily="34" charset="-122"/>
              </a:rPr>
              <a:t>3.</a:t>
            </a:r>
            <a:r>
              <a:rPr lang="zh-CN" altLang="en-US" sz="1400" b="1" dirty="0">
                <a:solidFill>
                  <a:srgbClr val="FF0000"/>
                </a:solidFill>
                <a:latin typeface="Arial" panose="020B0604020202020204" pitchFamily="34" charset="0"/>
                <a:ea typeface="汉仪旗黑-55简" panose="00020600040101010101" charset="-122"/>
                <a:cs typeface="微软雅黑" panose="020B0503020204020204" pitchFamily="34" charset="-122"/>
              </a:rPr>
              <a:t>性能测试 + 分析调优</a:t>
            </a:r>
            <a:r>
              <a:rPr lang="zh-CN" altLang="en-US" sz="1400" dirty="0">
                <a:latin typeface="Arial" panose="020B0604020202020204" pitchFamily="34" charset="0"/>
                <a:ea typeface="汉仪旗黑-55简" panose="00020600040101010101" charset="-122"/>
                <a:cs typeface="微软雅黑" panose="020B0503020204020204" pitchFamily="34" charset="-122"/>
              </a:rPr>
              <a:t>：针对给定的系统，做全面的性能测试，同时将系统调优到最优状态。</a:t>
            </a:r>
            <a:endParaRPr lang="zh-CN" altLang="en-US" sz="1400" dirty="0">
              <a:latin typeface="Arial" panose="020B0604020202020204" pitchFamily="34" charset="0"/>
              <a:ea typeface="汉仪旗黑-55简" panose="00020600040101010101"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546669" y="2411968"/>
            <a:ext cx="5575300" cy="931405"/>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 name="矩形 34"/>
          <p:cNvSpPr/>
          <p:nvPr/>
        </p:nvSpPr>
        <p:spPr>
          <a:xfrm>
            <a:off x="0" y="-1"/>
            <a:ext cx="4656771" cy="6857999"/>
          </a:xfrm>
          <a:prstGeom prst="rect">
            <a:avLst/>
          </a:prstGeom>
          <a:blipFill>
            <a:blip r:embed="rId1"/>
            <a:srcRect/>
            <a:stretch>
              <a:fillRect l="-6" r="-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779617" y="4702673"/>
            <a:ext cx="2623820" cy="829945"/>
          </a:xfrm>
          <a:prstGeom prst="rect">
            <a:avLst/>
          </a:prstGeom>
          <a:noFill/>
        </p:spPr>
        <p:txBody>
          <a:bodyPr wrap="none" rtlCol="0">
            <a:spAutoFit/>
          </a:bodyPr>
          <a:lstStyle/>
          <a:p>
            <a:r>
              <a:rPr lang="zh-CN" altLang="en-US" sz="4800" b="1" dirty="0">
                <a:solidFill>
                  <a:schemeClr val="bg1"/>
                </a:solidFill>
                <a:latin typeface="Arial" panose="020B0604020202020204" pitchFamily="34" charset="0"/>
                <a:ea typeface="汉仪旗黑-55简" panose="00020600040101010101" charset="-122"/>
              </a:rPr>
              <a:t>分享大纲</a:t>
            </a:r>
            <a:endParaRPr lang="zh-CN" altLang="en-US" sz="4800" b="1" dirty="0">
              <a:solidFill>
                <a:schemeClr val="bg1"/>
              </a:solidFill>
              <a:latin typeface="Arial" panose="020B0604020202020204" pitchFamily="34" charset="0"/>
              <a:ea typeface="汉仪旗黑-55简" panose="00020600040101010101" charset="-122"/>
            </a:endParaRPr>
          </a:p>
        </p:txBody>
      </p:sp>
      <p:sp>
        <p:nvSpPr>
          <p:cNvPr id="7" name="文本框 6"/>
          <p:cNvSpPr txBox="1"/>
          <p:nvPr/>
        </p:nvSpPr>
        <p:spPr>
          <a:xfrm>
            <a:off x="808645" y="5568642"/>
            <a:ext cx="1504315" cy="460375"/>
          </a:xfrm>
          <a:prstGeom prst="rect">
            <a:avLst/>
          </a:prstGeom>
          <a:noFill/>
        </p:spPr>
        <p:txBody>
          <a:bodyPr wrap="none" rtlCol="0">
            <a:spAutoFit/>
          </a:bodyPr>
          <a:lstStyle/>
          <a:p>
            <a:r>
              <a:rPr lang="en-US" altLang="zh-CN" sz="2400" spc="100" dirty="0">
                <a:solidFill>
                  <a:schemeClr val="bg1"/>
                </a:solidFill>
                <a:latin typeface="Arial" panose="020B0604020202020204" pitchFamily="34" charset="0"/>
                <a:ea typeface="汉仪旗黑-55简" panose="00020600040101010101" charset="-122"/>
              </a:rPr>
              <a:t>Contents</a:t>
            </a:r>
            <a:endParaRPr lang="en-US" altLang="zh-CN" sz="2400" spc="100" dirty="0">
              <a:solidFill>
                <a:schemeClr val="bg1"/>
              </a:solidFill>
              <a:latin typeface="Arial" panose="020B0604020202020204" pitchFamily="34" charset="0"/>
              <a:ea typeface="汉仪旗黑-55简" panose="00020600040101010101" charset="-122"/>
            </a:endParaRPr>
          </a:p>
        </p:txBody>
      </p:sp>
      <p:sp>
        <p:nvSpPr>
          <p:cNvPr id="11" name="矩形 10"/>
          <p:cNvSpPr/>
          <p:nvPr/>
        </p:nvSpPr>
        <p:spPr>
          <a:xfrm>
            <a:off x="6742480" y="1488918"/>
            <a:ext cx="3115945" cy="589915"/>
          </a:xfrm>
          <a:prstGeom prst="rect">
            <a:avLst/>
          </a:prstGeom>
        </p:spPr>
        <p:txBody>
          <a:bodyPr wrap="non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性能测试的概念</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12" name="矩形 11"/>
          <p:cNvSpPr/>
          <p:nvPr/>
        </p:nvSpPr>
        <p:spPr>
          <a:xfrm>
            <a:off x="5931379" y="1496538"/>
            <a:ext cx="722255" cy="589915"/>
          </a:xfrm>
          <a:prstGeom prst="rect">
            <a:avLst/>
          </a:prstGeom>
        </p:spPr>
        <p:txBody>
          <a:bodyPr wrap="square" lIns="98009" tIns="49005" rIns="98009" bIns="49005">
            <a:spAutoFit/>
          </a:bodyPr>
          <a:lstStyle/>
          <a:p>
            <a:r>
              <a:rPr lang="en-US" altLang="zh-CN"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01</a:t>
            </a:r>
            <a:r>
              <a:rPr lang="en-US" altLang="zh-CN" sz="3200" b="1" spc="80" dirty="0">
                <a:solidFill>
                  <a:schemeClr val="bg1"/>
                </a:solidFill>
                <a:latin typeface="Arial" panose="020B0604020202020204" pitchFamily="34" charset="0"/>
                <a:ea typeface="汉仪旗黑-55简" panose="00020600040101010101" charset="-122"/>
                <a:sym typeface="微软雅黑" panose="020B0503020204020204" pitchFamily="34" charset="-122"/>
              </a:rPr>
              <a:t>.</a:t>
            </a:r>
            <a:endParaRPr lang="zh-CN" altLang="en-US" sz="3200" b="1" dirty="0">
              <a:solidFill>
                <a:schemeClr val="bg1"/>
              </a:solidFill>
              <a:latin typeface="Arial" panose="020B0604020202020204" pitchFamily="34" charset="0"/>
              <a:ea typeface="汉仪旗黑-55简" panose="00020600040101010101" charset="-122"/>
              <a:sym typeface="微软雅黑" panose="020B0503020204020204" pitchFamily="34" charset="-122"/>
            </a:endParaRPr>
          </a:p>
        </p:txBody>
      </p:sp>
      <p:grpSp>
        <p:nvGrpSpPr>
          <p:cNvPr id="22" name="组合 21"/>
          <p:cNvGrpSpPr/>
          <p:nvPr/>
        </p:nvGrpSpPr>
        <p:grpSpPr>
          <a:xfrm>
            <a:off x="5931379" y="2582630"/>
            <a:ext cx="3927046" cy="597535"/>
            <a:chOff x="6192636" y="1963553"/>
            <a:chExt cx="3927046" cy="597535"/>
          </a:xfrm>
        </p:grpSpPr>
        <p:sp>
          <p:nvSpPr>
            <p:cNvPr id="23" name="矩形 22"/>
            <p:cNvSpPr/>
            <p:nvPr/>
          </p:nvSpPr>
          <p:spPr>
            <a:xfrm>
              <a:off x="7003737" y="1963553"/>
              <a:ext cx="3115945" cy="589915"/>
            </a:xfrm>
            <a:prstGeom prst="rect">
              <a:avLst/>
            </a:prstGeom>
          </p:spPr>
          <p:txBody>
            <a:bodyPr wrap="none" lIns="98009" tIns="49005" rIns="98009" bIns="49005">
              <a:spAutoFit/>
            </a:bodyPr>
            <a:lstStyle/>
            <a:p>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性能测试的目的</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4" name="矩形 23"/>
            <p:cNvSpPr/>
            <p:nvPr/>
          </p:nvSpPr>
          <p:spPr>
            <a:xfrm>
              <a:off x="6192636" y="1971173"/>
              <a:ext cx="722255" cy="589915"/>
            </a:xfrm>
            <a:prstGeom prst="rect">
              <a:avLst/>
            </a:prstGeom>
          </p:spPr>
          <p:txBody>
            <a:bodyPr wrap="square" lIns="98009" tIns="49005" rIns="98009" bIns="49005">
              <a:spAutoFit/>
            </a:bodyPr>
            <a:lstStyle/>
            <a:p>
              <a:pPr algn="l">
                <a:buClrTx/>
                <a:buSzTx/>
                <a:buFontTx/>
              </a:pPr>
              <a:r>
                <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rPr>
                <a:t>02.</a:t>
              </a:r>
              <a:endParaRPr lang="zh-CN" altLang="en-US" sz="3200" b="1" spc="80" dirty="0">
                <a:solidFill>
                  <a:schemeClr val="bg2">
                    <a:lumMod val="6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5" name="组合 24"/>
          <p:cNvGrpSpPr/>
          <p:nvPr/>
        </p:nvGrpSpPr>
        <p:grpSpPr>
          <a:xfrm>
            <a:off x="5931379" y="3676342"/>
            <a:ext cx="3922601" cy="597535"/>
            <a:chOff x="6192636" y="1963553"/>
            <a:chExt cx="3922601" cy="597535"/>
          </a:xfrm>
        </p:grpSpPr>
        <p:sp>
          <p:nvSpPr>
            <p:cNvPr id="26" name="矩形 25"/>
            <p:cNvSpPr/>
            <p:nvPr/>
          </p:nvSpPr>
          <p:spPr>
            <a:xfrm>
              <a:off x="7003737" y="1963553"/>
              <a:ext cx="3111500" cy="589915"/>
            </a:xfrm>
            <a:prstGeom prst="rect">
              <a:avLst/>
            </a:prstGeom>
          </p:spPr>
          <p:txBody>
            <a:bodyPr wrap="none" lIns="98009" tIns="49005" rIns="98009" bIns="49005">
              <a:spAutoFit/>
            </a:bodyPr>
            <a:lstStyle/>
            <a:p>
              <a:r>
                <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性能测试的实施</a:t>
              </a:r>
              <a:endPar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27" name="矩形 26"/>
            <p:cNvSpPr/>
            <p:nvPr/>
          </p:nvSpPr>
          <p:spPr>
            <a:xfrm>
              <a:off x="6192636" y="1971173"/>
              <a:ext cx="722255" cy="589915"/>
            </a:xfrm>
            <a:prstGeom prst="rect">
              <a:avLst/>
            </a:prstGeom>
          </p:spPr>
          <p:txBody>
            <a:bodyPr wrap="square" lIns="98009" tIns="49005" rIns="98009" bIns="49005">
              <a:spAutoFit/>
            </a:bodyPr>
            <a:lstStyle/>
            <a:p>
              <a:r>
                <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03.</a:t>
              </a:r>
              <a:endPar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grpSp>
      <p:grpSp>
        <p:nvGrpSpPr>
          <p:cNvPr id="28" name="组合 27"/>
          <p:cNvGrpSpPr/>
          <p:nvPr/>
        </p:nvGrpSpPr>
        <p:grpSpPr>
          <a:xfrm>
            <a:off x="5931379" y="4770053"/>
            <a:ext cx="3922601" cy="597535"/>
            <a:chOff x="6192636" y="1963553"/>
            <a:chExt cx="3922601" cy="597535"/>
          </a:xfrm>
        </p:grpSpPr>
        <p:sp>
          <p:nvSpPr>
            <p:cNvPr id="29" name="矩形 28"/>
            <p:cNvSpPr/>
            <p:nvPr/>
          </p:nvSpPr>
          <p:spPr>
            <a:xfrm>
              <a:off x="7003737" y="1963553"/>
              <a:ext cx="3111500" cy="589915"/>
            </a:xfrm>
            <a:prstGeom prst="rect">
              <a:avLst/>
            </a:prstGeom>
          </p:spPr>
          <p:txBody>
            <a:bodyPr wrap="none" lIns="98009" tIns="49005" rIns="98009" bIns="49005">
              <a:spAutoFit/>
            </a:bodyPr>
            <a:lstStyle/>
            <a:p>
              <a:r>
                <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性能测试的分析</a:t>
              </a:r>
              <a:endParaRPr lang="zh-CN" altLang="en-US"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sp>
          <p:nvSpPr>
            <p:cNvPr id="30" name="矩形 29"/>
            <p:cNvSpPr/>
            <p:nvPr/>
          </p:nvSpPr>
          <p:spPr>
            <a:xfrm>
              <a:off x="6192636" y="1971173"/>
              <a:ext cx="722255" cy="589915"/>
            </a:xfrm>
            <a:prstGeom prst="rect">
              <a:avLst/>
            </a:prstGeom>
          </p:spPr>
          <p:txBody>
            <a:bodyPr wrap="square" lIns="98009" tIns="49005" rIns="98009" bIns="49005">
              <a:spAutoFit/>
            </a:bodyPr>
            <a:lstStyle/>
            <a:p>
              <a:r>
                <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rPr>
                <a:t>04.</a:t>
              </a:r>
              <a:endParaRPr lang="en-US" altLang="zh-CN" sz="3200" spc="80" dirty="0">
                <a:solidFill>
                  <a:schemeClr val="bg1">
                    <a:lumMod val="75000"/>
                  </a:schemeClr>
                </a:solidFill>
                <a:latin typeface="Arial" panose="020B0604020202020204" pitchFamily="34" charset="0"/>
                <a:ea typeface="汉仪旗黑-55简" panose="00020600040101010101" charset="-122"/>
                <a:sym typeface="微软雅黑" panose="020B0503020204020204" pitchFamily="34" charset="-122"/>
              </a:endParaRPr>
            </a:p>
          </p:txBody>
        </p:sp>
      </p:grpSp>
      <p:cxnSp>
        <p:nvCxnSpPr>
          <p:cNvPr id="34" name="直接连接符 33"/>
          <p:cNvCxnSpPr/>
          <p:nvPr/>
        </p:nvCxnSpPr>
        <p:spPr>
          <a:xfrm>
            <a:off x="6058695" y="3444404"/>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6058695" y="4532975"/>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6023135" y="2249969"/>
            <a:ext cx="4551248" cy="0"/>
          </a:xfrm>
          <a:prstGeom prst="line">
            <a:avLst/>
          </a:prstGeom>
          <a:ln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0" y="15239"/>
            <a:ext cx="4656771" cy="6857999"/>
          </a:xfrm>
          <a:prstGeom prst="rect">
            <a:avLst/>
          </a:prstGeom>
          <a:blipFill>
            <a:blip r:embed="rId1"/>
            <a:srcRect/>
            <a:stretch>
              <a:fillRect l="-6" r="-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文本框 5"/>
          <p:cNvSpPr txBox="1"/>
          <p:nvPr/>
        </p:nvSpPr>
        <p:spPr>
          <a:xfrm>
            <a:off x="664845" y="2341245"/>
            <a:ext cx="2635250" cy="829945"/>
          </a:xfrm>
          <a:prstGeom prst="rect">
            <a:avLst/>
          </a:prstGeom>
          <a:noFill/>
        </p:spPr>
        <p:txBody>
          <a:bodyPr wrap="square" rtlCol="0">
            <a:spAutoFit/>
          </a:bodyPr>
          <a:p>
            <a:r>
              <a:rPr lang="zh-CN" altLang="en-US" sz="4800" b="1" dirty="0">
                <a:solidFill>
                  <a:schemeClr val="bg1"/>
                </a:solidFill>
                <a:latin typeface="Arial" panose="020B0604020202020204" pitchFamily="34" charset="0"/>
                <a:ea typeface="汉仪旗黑-55简" panose="00020600040101010101" charset="-122"/>
              </a:rPr>
              <a:t>分享大纲</a:t>
            </a:r>
            <a:endParaRPr lang="zh-CN" altLang="en-US" sz="4800" b="1" dirty="0">
              <a:solidFill>
                <a:schemeClr val="bg1"/>
              </a:solidFill>
              <a:latin typeface="Arial" panose="020B0604020202020204" pitchFamily="34" charset="0"/>
              <a:ea typeface="汉仪旗黑-55简" panose="00020600040101010101" charset="-122"/>
            </a:endParaRPr>
          </a:p>
        </p:txBody>
      </p:sp>
      <p:sp>
        <p:nvSpPr>
          <p:cNvPr id="8" name="文本框 7"/>
          <p:cNvSpPr txBox="1"/>
          <p:nvPr/>
        </p:nvSpPr>
        <p:spPr>
          <a:xfrm>
            <a:off x="785150" y="3676342"/>
            <a:ext cx="1504315" cy="460375"/>
          </a:xfrm>
          <a:prstGeom prst="rect">
            <a:avLst/>
          </a:prstGeom>
          <a:noFill/>
        </p:spPr>
        <p:txBody>
          <a:bodyPr wrap="none" rtlCol="0">
            <a:spAutoFit/>
          </a:bodyPr>
          <a:p>
            <a:r>
              <a:rPr lang="en-US" altLang="zh-CN" sz="2400" spc="100" dirty="0">
                <a:solidFill>
                  <a:schemeClr val="bg1"/>
                </a:solidFill>
                <a:latin typeface="Arial" panose="020B0604020202020204" pitchFamily="34" charset="0"/>
                <a:ea typeface="汉仪旗黑-55简" panose="00020600040101010101" charset="-122"/>
              </a:rPr>
              <a:t>Contents</a:t>
            </a:r>
            <a:endParaRPr lang="en-US" altLang="zh-CN" sz="2400" spc="100" dirty="0">
              <a:solidFill>
                <a:schemeClr val="bg1"/>
              </a:solidFill>
              <a:latin typeface="Arial" panose="020B0604020202020204" pitchFamily="34" charset="0"/>
              <a:ea typeface="汉仪旗黑-55简" panose="00020600040101010101"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p="http://schemas.openxmlformats.org/presentationml/2006/main">
  <p:tag name="KSO_WM_UNIT_PLACING_PICTURE_USER_VIEWPORT" val="{&quot;height&quot;:2995,&quot;width&quot;:10133}"/>
</p:tagLst>
</file>

<file path=ppt/tags/tag10.xml><?xml version="1.0" encoding="utf-8"?>
<p:tagLst xmlns:p="http://schemas.openxmlformats.org/presentationml/2006/main">
  <p:tag name="KSO_WM_UNIT_TABLE_BEAUTIFY" val="smartTable{96f0da9a-e4d0-4e1d-96a7-135b7a30836f}"/>
</p:tagLst>
</file>

<file path=ppt/tags/tag11.xml><?xml version="1.0" encoding="utf-8"?>
<p:tagLst xmlns:p="http://schemas.openxmlformats.org/presentationml/2006/main">
  <p:tag name="KSO_WM_UNIT_TABLE_BEAUTIFY" val="smartTable{96f0da9a-e4d0-4e1d-96a7-135b7a30836f}"/>
</p:tagLst>
</file>

<file path=ppt/tags/tag2.xml><?xml version="1.0" encoding="utf-8"?>
<p:tagLst xmlns:p="http://schemas.openxmlformats.org/presentationml/2006/main">
  <p:tag name="KSO_WM_UNIT_TABLE_BEAUTIFY" val="smartTable{0c325242-6e44-4615-a07d-13acca54f319}"/>
</p:tagLst>
</file>

<file path=ppt/tags/tag3.xml><?xml version="1.0" encoding="utf-8"?>
<p:tagLst xmlns:p="http://schemas.openxmlformats.org/presentationml/2006/main">
  <p:tag name="KSO_WM_UNIT_PLACING_PICTURE_USER_VIEWPORT" val="{&quot;height&quot;:4082,&quot;width&quot;:8504}"/>
</p:tagLst>
</file>

<file path=ppt/tags/tag4.xml><?xml version="1.0" encoding="utf-8"?>
<p:tagLst xmlns:p="http://schemas.openxmlformats.org/presentationml/2006/main">
  <p:tag name="KSO_WM_UNIT_PLACING_PICTURE_USER_VIEWPORT" val="{&quot;height&quot;:6068,&quot;width&quot;:10213}"/>
</p:tagLst>
</file>

<file path=ppt/tags/tag5.xml><?xml version="1.0" encoding="utf-8"?>
<p:tagLst xmlns:p="http://schemas.openxmlformats.org/presentationml/2006/main">
  <p:tag name="KSO_WM_UNIT_PLACING_PICTURE_USER_VIEWPORT" val="{&quot;height&quot;:2772,&quot;width&quot;:10136}"/>
</p:tagLst>
</file>

<file path=ppt/tags/tag6.xml><?xml version="1.0" encoding="utf-8"?>
<p:tagLst xmlns:p="http://schemas.openxmlformats.org/presentationml/2006/main">
  <p:tag name="KSO_WM_UNIT_PLACING_PICTURE_USER_VIEWPORT" val="{&quot;height&quot;:3156,&quot;width&quot;:10173}"/>
</p:tagLst>
</file>

<file path=ppt/tags/tag7.xml><?xml version="1.0" encoding="utf-8"?>
<p:tagLst xmlns:p="http://schemas.openxmlformats.org/presentationml/2006/main">
  <p:tag name="KSO_WM_UNIT_PLACING_PICTURE_USER_VIEWPORT" val="{&quot;height&quot;:2846,&quot;width&quot;:10295}"/>
</p:tagLst>
</file>

<file path=ppt/tags/tag8.xml><?xml version="1.0" encoding="utf-8"?>
<p:tagLst xmlns:p="http://schemas.openxmlformats.org/presentationml/2006/main">
  <p:tag name="KSO_WM_UNIT_TABLE_BEAUTIFY" val="smartTable{96f0da9a-e4d0-4e1d-96a7-135b7a30836f}"/>
</p:tagLst>
</file>

<file path=ppt/tags/tag9.xml><?xml version="1.0" encoding="utf-8"?>
<p:tagLst xmlns:p="http://schemas.openxmlformats.org/presentationml/2006/main">
  <p:tag name="KSO_WM_UNIT_TABLE_BEAUTIFY" val="smartTable{96f0da9a-e4d0-4e1d-96a7-135b7a30836f}"/>
</p:tagLst>
</file>

<file path=ppt/theme/theme1.xml><?xml version="1.0" encoding="utf-8"?>
<a:theme xmlns:a="http://schemas.openxmlformats.org/drawingml/2006/main" name="去吧哥斯拉">
  <a:themeElements>
    <a:clrScheme name="自定义 14">
      <a:dk1>
        <a:srgbClr val="363636"/>
      </a:dk1>
      <a:lt1>
        <a:srgbClr val="FFFFFF"/>
      </a:lt1>
      <a:dk2>
        <a:srgbClr val="232323"/>
      </a:dk2>
      <a:lt2>
        <a:srgbClr val="FFFFFF"/>
      </a:lt2>
      <a:accent1>
        <a:srgbClr val="78484A"/>
      </a:accent1>
      <a:accent2>
        <a:srgbClr val="633B3D"/>
      </a:accent2>
      <a:accent3>
        <a:srgbClr val="926744"/>
      </a:accent3>
      <a:accent4>
        <a:srgbClr val="6D4D33"/>
      </a:accent4>
      <a:accent5>
        <a:srgbClr val="926744"/>
      </a:accent5>
      <a:accent6>
        <a:srgbClr val="6D4D33"/>
      </a:accent6>
      <a:hlink>
        <a:srgbClr val="F33B48"/>
      </a:hlink>
      <a:folHlink>
        <a:srgbClr val="FFC000"/>
      </a:folHlink>
    </a:clrScheme>
    <a:fontScheme name="微软雅黑组">
      <a:majorFont>
        <a:latin typeface="微软雅黑"/>
        <a:ea typeface="微软雅黑"/>
        <a:cs typeface=""/>
      </a:majorFont>
      <a:minorFont>
        <a:latin typeface="微软雅黑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cap="rnd">
          <a:solidFill>
            <a:schemeClr val="bg1">
              <a:lumMod val="75000"/>
            </a:schemeClr>
          </a:solidFill>
          <a:roun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lnSpc>
            <a:spcPct val="120000"/>
          </a:lnSpc>
          <a:spcAft>
            <a:spcPts val="1000"/>
          </a:spcAft>
          <a:defRPr dirty="0" err="1" smtClean="0"/>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0</TotalTime>
  <Words>14584</Words>
  <Application>WPS 演示</Application>
  <PresentationFormat>宽屏</PresentationFormat>
  <Paragraphs>703</Paragraphs>
  <Slides>45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45</vt:i4>
      </vt:variant>
    </vt:vector>
  </HeadingPairs>
  <TitlesOfParts>
    <vt:vector size="56" baseType="lpstr">
      <vt:lpstr>Arial</vt:lpstr>
      <vt:lpstr>宋体</vt:lpstr>
      <vt:lpstr>Wingdings</vt:lpstr>
      <vt:lpstr>汉仪旗黑-55简</vt:lpstr>
      <vt:lpstr>黑体</vt:lpstr>
      <vt:lpstr>微软雅黑</vt:lpstr>
      <vt:lpstr>方正屏显雅宋简体</vt:lpstr>
      <vt:lpstr>微软雅黑 Light</vt:lpstr>
      <vt:lpstr>Arial Unicode MS</vt:lpstr>
      <vt:lpstr>Calibri</vt:lpstr>
      <vt:lpstr>去吧哥斯拉</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000</dc:creator>
  <cp:lastModifiedBy>Eccang</cp:lastModifiedBy>
  <cp:revision>140</cp:revision>
  <dcterms:created xsi:type="dcterms:W3CDTF">2020-08-05T07:28:00Z</dcterms:created>
  <dcterms:modified xsi:type="dcterms:W3CDTF">2021-09-01T07:53:25Z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2052-11.1.0.10650</vt:lpwstr>
  </property>
  <property fmtid="{D5CDD505-2E9C-101B-9397-08002B2CF9AE}" pid="3" name="KSOTemplateUUID">
    <vt:lpwstr>v1.0_mb_jLqVoT3X2bpBEO5oZ44wSg==</vt:lpwstr>
  </property>
  <property fmtid="{D5CDD505-2E9C-101B-9397-08002B2CF9AE}" pid="4" name="ICV">
    <vt:lpwstr>DC2718CD67344E558813AB4D3880439A</vt:lpwstr>
  </property>
</Properties>
</file>